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97" r:id="rId1"/>
  </p:sldMasterIdLst>
  <p:notesMasterIdLst>
    <p:notesMasterId r:id="rId22"/>
  </p:notesMasterIdLst>
  <p:handoutMasterIdLst>
    <p:handoutMasterId r:id="rId23"/>
  </p:handoutMasterIdLst>
  <p:sldIdLst>
    <p:sldId id="312" r:id="rId2"/>
    <p:sldId id="287" r:id="rId3"/>
    <p:sldId id="321" r:id="rId4"/>
    <p:sldId id="322" r:id="rId5"/>
    <p:sldId id="323" r:id="rId6"/>
    <p:sldId id="326" r:id="rId7"/>
    <p:sldId id="328" r:id="rId8"/>
    <p:sldId id="288" r:id="rId9"/>
    <p:sldId id="336" r:id="rId10"/>
    <p:sldId id="337" r:id="rId11"/>
    <p:sldId id="338" r:id="rId12"/>
    <p:sldId id="339" r:id="rId13"/>
    <p:sldId id="340" r:id="rId14"/>
    <p:sldId id="341" r:id="rId15"/>
    <p:sldId id="342" r:id="rId16"/>
    <p:sldId id="290" r:id="rId17"/>
    <p:sldId id="344" r:id="rId18"/>
    <p:sldId id="345" r:id="rId19"/>
    <p:sldId id="346" r:id="rId20"/>
    <p:sldId id="347" r:id="rId21"/>
  </p:sldIdLst>
  <p:sldSz cx="9144000" cy="6858000" type="screen4x3"/>
  <p:notesSz cx="6858000" cy="91440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003300"/>
    <a:srgbClr val="008000"/>
    <a:srgbClr val="000066"/>
    <a:srgbClr val="33CCFF"/>
    <a:srgbClr val="CCE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36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F12F941B-7B09-44C6-8CE0-D8E1CD95352B}" type="slidenum">
              <a:rPr lang="ca-ES"/>
              <a:pPr>
                <a:defRPr/>
              </a:pPr>
              <a:t>‹#›</a:t>
            </a:fld>
            <a:endParaRPr lang="ca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a-ES" noProof="0" smtClean="0"/>
              <a:t>Haga clic para modificar el estilo de texto del patrón</a:t>
            </a:r>
          </a:p>
          <a:p>
            <a:pPr lvl="1"/>
            <a:r>
              <a:rPr lang="ca-ES" noProof="0" smtClean="0"/>
              <a:t>Segundo nivel</a:t>
            </a:r>
          </a:p>
          <a:p>
            <a:pPr lvl="2"/>
            <a:r>
              <a:rPr lang="ca-ES" noProof="0" smtClean="0"/>
              <a:t>Tercer nivel</a:t>
            </a:r>
          </a:p>
          <a:p>
            <a:pPr lvl="3"/>
            <a:r>
              <a:rPr lang="ca-ES" noProof="0" smtClean="0"/>
              <a:t>Cuarto nivel</a:t>
            </a:r>
          </a:p>
          <a:p>
            <a:pPr lvl="4"/>
            <a:r>
              <a:rPr lang="ca-ES" noProof="0" smtClean="0"/>
              <a:t>Quinto nivel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F6591F3-A31B-4BB4-A353-DDDCA5596D2E}" type="slidenum">
              <a:rPr lang="ca-ES"/>
              <a:pPr>
                <a:defRPr/>
              </a:pPr>
              <a:t>‹#›</a:t>
            </a:fld>
            <a:endParaRPr lang="ca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2F19F8B-966E-4464-ABD1-DBE930DABC66}" type="slidenum">
              <a:rPr lang="ca-ES" smtClean="0"/>
              <a:pPr/>
              <a:t>1</a:t>
            </a:fld>
            <a:endParaRPr lang="ca-ES" smtClean="0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2530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 smtClean="0"/>
          </a:p>
        </p:txBody>
      </p:sp>
      <p:sp>
        <p:nvSpPr>
          <p:cNvPr id="22531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861523-70ED-4158-A50E-E0FAD0DC42C6}" type="slidenum">
              <a:rPr lang="ca-ES" smtClean="0"/>
              <a:pPr/>
              <a:t>4</a:t>
            </a:fld>
            <a:endParaRPr lang="ca-E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4578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 smtClean="0"/>
          </a:p>
        </p:txBody>
      </p:sp>
      <p:sp>
        <p:nvSpPr>
          <p:cNvPr id="24579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76A3983-EF04-4549-B004-17715C6B0798}" type="slidenum">
              <a:rPr lang="ca-ES" smtClean="0"/>
              <a:pPr/>
              <a:t>5</a:t>
            </a:fld>
            <a:endParaRPr lang="ca-E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6626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 smtClean="0"/>
          </a:p>
        </p:txBody>
      </p:sp>
      <p:sp>
        <p:nvSpPr>
          <p:cNvPr id="26627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A50CB83-73D5-443B-A3A4-BA26491B6C39}" type="slidenum">
              <a:rPr lang="ca-ES" smtClean="0"/>
              <a:pPr/>
              <a:t>6</a:t>
            </a:fld>
            <a:endParaRPr lang="ca-E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8674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ca-ES" smtClean="0"/>
          </a:p>
        </p:txBody>
      </p:sp>
      <p:sp>
        <p:nvSpPr>
          <p:cNvPr id="28675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D41A66-85EB-42BE-B0FC-2C3AB4A94AB8}" type="slidenum">
              <a:rPr lang="ca-ES" smtClean="0"/>
              <a:pPr/>
              <a:t>7</a:t>
            </a:fld>
            <a:endParaRPr lang="ca-E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Redondear rectángulo de esquina diagonal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/>
          <a:lstStyle>
            <a:lvl1pPr marL="0" algn="r">
              <a:defRPr sz="4800"/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5" name="9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6" name="10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7DE1FB9A-2996-43FA-A043-F94A01D195F7}" type="slidenum">
              <a:rPr lang="ca-ES"/>
              <a:pPr>
                <a:defRPr/>
              </a:pPr>
              <a:t>‹#›</a:t>
            </a:fld>
            <a:endParaRPr lang="ca-ES"/>
          </a:p>
        </p:txBody>
      </p:sp>
      <p:sp>
        <p:nvSpPr>
          <p:cNvPr id="7" name="11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2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5" name="13 Marcador de fecha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6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9FCB0-B310-4CC2-8436-EF70EF6E8B2F}" type="slidenum">
              <a:rPr lang="ca-ES"/>
              <a:pPr>
                <a:defRPr/>
              </a:pPr>
              <a:t>‹#›</a:t>
            </a:fld>
            <a:endParaRPr lang="ca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2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5" name="13 Marcador de fecha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6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B499F-7F47-421D-B921-3FE44916CB70}" type="slidenum">
              <a:rPr lang="ca-ES"/>
              <a:pPr>
                <a:defRPr/>
              </a:pPr>
              <a:t>‹#›</a:t>
            </a:fld>
            <a:endParaRPr lang="ca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Rectángulo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86D1CB8-273D-4EAE-B072-0D26D50AF187}" type="slidenum">
              <a:rPr lang="ca-ES"/>
              <a:pPr>
                <a:defRPr/>
              </a:pPr>
              <a:t>‹#›</a:t>
            </a:fld>
            <a:endParaRPr lang="ca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 Rectángulo"/>
          <p:cNvSpPr/>
          <p:nvPr/>
        </p:nvSpPr>
        <p:spPr>
          <a:xfrm>
            <a:off x="1000125" y="3267075"/>
            <a:ext cx="74072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7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6" name="8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3CE0457A-A0E4-49B8-B188-4015E22D0017}" type="slidenum">
              <a:rPr lang="ca-ES"/>
              <a:pPr>
                <a:defRPr/>
              </a:pPr>
              <a:t>‹#›</a:t>
            </a:fld>
            <a:endParaRPr lang="ca-ES"/>
          </a:p>
        </p:txBody>
      </p:sp>
      <p:sp>
        <p:nvSpPr>
          <p:cNvPr id="7" name="9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9 Rectángulo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7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8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7736142-7F8F-4B8D-921A-6CCDEE5CD4AD}" type="slidenum">
              <a:rPr lang="ca-ES"/>
              <a:pPr>
                <a:defRPr/>
              </a:pPr>
              <a:t>‹#›</a:t>
            </a:fld>
            <a:endParaRPr lang="ca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9 Rectángulo"/>
          <p:cNvSpPr/>
          <p:nvPr/>
        </p:nvSpPr>
        <p:spPr>
          <a:xfrm>
            <a:off x="617538" y="2165350"/>
            <a:ext cx="3748087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8" name="10 Rectángulo"/>
          <p:cNvSpPr/>
          <p:nvPr/>
        </p:nvSpPr>
        <p:spPr>
          <a:xfrm>
            <a:off x="4800600" y="2165350"/>
            <a:ext cx="37496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9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10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11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3650BB0-5FE6-4DEE-B843-1D7DE9890231}" type="slidenum">
              <a:rPr lang="ca-ES"/>
              <a:pPr>
                <a:defRPr/>
              </a:pPr>
              <a:t>‹#›</a:t>
            </a:fld>
            <a:endParaRPr lang="ca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6 Rectángulo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4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5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6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C4C7EDB-1458-4C37-9DD9-991B23FB5DF1}" type="slidenum">
              <a:rPr lang="ca-ES"/>
              <a:pPr>
                <a:defRPr/>
              </a:pPr>
              <a:t>‹#›</a:t>
            </a:fld>
            <a:endParaRPr lang="ca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3" name="13 Marcador de fecha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a-ES"/>
          </a:p>
        </p:txBody>
      </p:sp>
      <p:sp>
        <p:nvSpPr>
          <p:cNvPr id="4" name="2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32230-809B-4ED4-8DDE-9142C38F255E}" type="slidenum">
              <a:rPr lang="ca-ES"/>
              <a:pPr>
                <a:defRPr/>
              </a:pPr>
              <a:t>‹#›</a:t>
            </a:fld>
            <a:endParaRPr lang="ca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7 Rectángulo"/>
          <p:cNvSpPr/>
          <p:nvPr/>
        </p:nvSpPr>
        <p:spPr>
          <a:xfrm>
            <a:off x="5057775" y="1057275"/>
            <a:ext cx="3748088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8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7" name="9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F524A3ED-4CDE-4730-A90E-1859EF28600C}" type="slidenum">
              <a:rPr lang="ca-ES"/>
              <a:pPr>
                <a:defRPr/>
              </a:pPr>
              <a:t>‹#›</a:t>
            </a:fld>
            <a:endParaRPr lang="ca-ES"/>
          </a:p>
        </p:txBody>
      </p:sp>
      <p:sp>
        <p:nvSpPr>
          <p:cNvPr id="8" name="10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3" name="12 Marcador de posición de imagen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 dirty="0"/>
          </a:p>
        </p:txBody>
      </p:sp>
      <p:sp>
        <p:nvSpPr>
          <p:cNvPr id="5" name="7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6" name="8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 smtClean="0"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03BBFFF4-6BDF-46C3-AE03-F45644924245}" type="slidenum">
              <a:rPr lang="ca-ES"/>
              <a:pPr>
                <a:defRPr/>
              </a:pPr>
              <a:t>‹#›</a:t>
            </a:fld>
            <a:endParaRPr lang="ca-ES"/>
          </a:p>
        </p:txBody>
      </p:sp>
      <p:sp>
        <p:nvSpPr>
          <p:cNvPr id="7" name="9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ca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dondear rectángulo de esquina diagonal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1638" cy="274638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1963" cy="274638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ca-E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39175" y="6515100"/>
            <a:ext cx="463550" cy="27305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 smtClean="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pPr>
              <a:defRPr/>
            </a:pPr>
            <a:fld id="{016CC254-218E-43D1-A5AE-0F46B4748F13}" type="slidenum">
              <a:rPr lang="ca-ES"/>
              <a:pPr>
                <a:defRPr/>
              </a:pPr>
              <a:t>‹#›</a:t>
            </a:fld>
            <a:endParaRPr lang="ca-ES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033" name="1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46238"/>
            <a:ext cx="82296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09" r:id="rId1"/>
    <p:sldLayoutId id="2147483910" r:id="rId2"/>
    <p:sldLayoutId id="2147483911" r:id="rId3"/>
    <p:sldLayoutId id="2147483912" r:id="rId4"/>
    <p:sldLayoutId id="2147483913" r:id="rId5"/>
    <p:sldLayoutId id="2147483914" r:id="rId6"/>
    <p:sldLayoutId id="2147483908" r:id="rId7"/>
    <p:sldLayoutId id="2147483915" r:id="rId8"/>
    <p:sldLayoutId id="2147483916" r:id="rId9"/>
    <p:sldLayoutId id="2147483907" r:id="rId10"/>
    <p:sldLayoutId id="2147483906" r:id="rId11"/>
  </p:sldLayoutIdLst>
  <p:hf hdr="0" ftr="0" dt="0"/>
  <p:txStyles>
    <p:titleStyle>
      <a:lvl1pPr marL="53975" algn="r" rtl="0" fontAlgn="base">
        <a:spcBef>
          <a:spcPct val="0"/>
        </a:spcBef>
        <a:spcAft>
          <a:spcPct val="0"/>
        </a:spcAft>
        <a:defRPr sz="4600" kern="1200">
          <a:solidFill>
            <a:srgbClr val="E7EACB"/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lvl2pPr marL="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2pPr>
      <a:lvl3pPr marL="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3pPr>
      <a:lvl4pPr marL="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4pPr>
      <a:lvl5pPr marL="539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5pPr>
      <a:lvl6pPr marL="5111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6pPr>
      <a:lvl7pPr marL="9683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7pPr>
      <a:lvl8pPr marL="14255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8pPr>
      <a:lvl9pPr marL="18827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Rockwell" pitchFamily="18" charset="0"/>
        </a:defRPr>
      </a:lvl9pPr>
      <a:extLst/>
    </p:titleStyle>
    <p:bodyStyle>
      <a:lvl1pPr marL="292100" indent="-292100" algn="l" rtl="0" fontAlgn="base">
        <a:spcBef>
          <a:spcPct val="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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fontAlgn="base">
        <a:spcBef>
          <a:spcPts val="400"/>
        </a:spcBef>
        <a:spcAft>
          <a:spcPct val="0"/>
        </a:spcAft>
        <a:buClr>
          <a:schemeClr val="accent2"/>
        </a:buClr>
        <a:buSzPct val="9000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190500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82563" algn="l" rtl="0" fontAlgn="base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5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441B29F-3D1C-4FEC-AA66-C47C161341FB}" type="slidenum">
              <a:rPr lang="ca-ES"/>
              <a:pPr>
                <a:defRPr/>
              </a:pPr>
              <a:t>1</a:t>
            </a:fld>
            <a:endParaRPr lang="ca-ES"/>
          </a:p>
        </p:txBody>
      </p:sp>
      <p:pic>
        <p:nvPicPr>
          <p:cNvPr id="1536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7088" y="2997200"/>
            <a:ext cx="7416800" cy="3425825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539750" y="476250"/>
            <a:ext cx="7777163" cy="6413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ca-ES" sz="3600">
                <a:solidFill>
                  <a:srgbClr val="008000"/>
                </a:solidFill>
              </a:rPr>
              <a:t>Esquema relleu d’Espanya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242D2C-A5F7-4A9D-9C57-4505664E2FE7}" type="slidenum">
              <a:rPr lang="ca-ES"/>
              <a:pPr>
                <a:defRPr/>
              </a:pPr>
              <a:t>10</a:t>
            </a:fld>
            <a:endParaRPr lang="ca-ES"/>
          </a:p>
        </p:txBody>
      </p:sp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611560" y="188640"/>
            <a:ext cx="8229600" cy="648072"/>
          </a:xfrm>
        </p:spPr>
        <p:txBody>
          <a:bodyPr/>
          <a:lstStyle/>
          <a:p>
            <a:pPr marL="54864" algn="just">
              <a:defRPr/>
            </a:pP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Clima </a:t>
            </a:r>
            <a:r>
              <a:rPr lang="es-ES" sz="3600" b="1" i="1" dirty="0" err="1" smtClean="0">
                <a:solidFill>
                  <a:srgbClr val="FFFF99"/>
                </a:solidFill>
                <a:latin typeface="Comic Sans MS" pitchFamily="66" charset="0"/>
              </a:rPr>
              <a:t>oceànic</a:t>
            </a: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 o </a:t>
            </a:r>
            <a:r>
              <a:rPr lang="es-ES" sz="3600" b="1" i="1" dirty="0" err="1" smtClean="0">
                <a:solidFill>
                  <a:srgbClr val="FFFF99"/>
                </a:solidFill>
                <a:latin typeface="Comic Sans MS" pitchFamily="66" charset="0"/>
              </a:rPr>
              <a:t>atlàntic</a:t>
            </a: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38915" name="9 Rectángulo"/>
          <p:cNvSpPr>
            <a:spLocks noChangeArrowheads="1"/>
          </p:cNvSpPr>
          <p:nvPr/>
        </p:nvSpPr>
        <p:spPr bwMode="auto">
          <a:xfrm>
            <a:off x="468313" y="4797425"/>
            <a:ext cx="19653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a-ES">
                <a:solidFill>
                  <a:srgbClr val="FFFF99"/>
                </a:solidFill>
              </a:rPr>
              <a:t>Característiques</a:t>
            </a:r>
          </a:p>
        </p:txBody>
      </p:sp>
      <p:sp>
        <p:nvSpPr>
          <p:cNvPr id="38916" name="AutoShape 52"/>
          <p:cNvSpPr>
            <a:spLocks/>
          </p:cNvSpPr>
          <p:nvPr/>
        </p:nvSpPr>
        <p:spPr bwMode="auto">
          <a:xfrm>
            <a:off x="323850" y="1125538"/>
            <a:ext cx="215900" cy="5040312"/>
          </a:xfrm>
          <a:prstGeom prst="leftBrace">
            <a:avLst>
              <a:gd name="adj1" fmla="val 266421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38917" name="AutoShape 52"/>
          <p:cNvSpPr>
            <a:spLocks/>
          </p:cNvSpPr>
          <p:nvPr/>
        </p:nvSpPr>
        <p:spPr bwMode="auto">
          <a:xfrm>
            <a:off x="2411413" y="3933825"/>
            <a:ext cx="215900" cy="2232025"/>
          </a:xfrm>
          <a:prstGeom prst="leftBrace">
            <a:avLst>
              <a:gd name="adj1" fmla="val 266353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38918" name="Rectangle 1"/>
          <p:cNvSpPr>
            <a:spLocks noChangeArrowheads="1"/>
          </p:cNvSpPr>
          <p:nvPr/>
        </p:nvSpPr>
        <p:spPr bwMode="auto">
          <a:xfrm>
            <a:off x="468313" y="1196975"/>
            <a:ext cx="3167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Nord i oest d’Espanya </a:t>
            </a:r>
          </a:p>
        </p:txBody>
      </p:sp>
      <p:sp>
        <p:nvSpPr>
          <p:cNvPr id="38919" name="Rectangle 2"/>
          <p:cNvSpPr>
            <a:spLocks noChangeArrowheads="1"/>
          </p:cNvSpPr>
          <p:nvPr/>
        </p:nvSpPr>
        <p:spPr bwMode="auto">
          <a:xfrm>
            <a:off x="2627313" y="3860800"/>
            <a:ext cx="4537075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Temperatures suaus tot l’any 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Hiverns  temperats i  estius frescos i breus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Amplitud tèrmica reduïda 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Precipitacions regulars tot l’any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Precipitacions superiors al 800 mm anuals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Més de 100 dies de pluja a l’any </a:t>
            </a:r>
          </a:p>
        </p:txBody>
      </p:sp>
      <p:pic>
        <p:nvPicPr>
          <p:cNvPr id="38920" name="Picture 3"/>
          <p:cNvPicPr>
            <a:picLocks noChangeAspect="1" noChangeArrowheads="1"/>
          </p:cNvPicPr>
          <p:nvPr/>
        </p:nvPicPr>
        <p:blipFill>
          <a:blip r:embed="rId2">
            <a:lum bright="-8000"/>
          </a:blip>
          <a:srcRect/>
          <a:stretch>
            <a:fillRect/>
          </a:stretch>
        </p:blipFill>
        <p:spPr bwMode="auto">
          <a:xfrm>
            <a:off x="611188" y="1628775"/>
            <a:ext cx="5883275" cy="2087563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38921" name="Picture 4"/>
          <p:cNvPicPr>
            <a:picLocks noChangeAspect="1" noChangeArrowheads="1"/>
          </p:cNvPicPr>
          <p:nvPr/>
        </p:nvPicPr>
        <p:blipFill>
          <a:blip r:embed="rId3">
            <a:lum bright="-8000"/>
          </a:blip>
          <a:srcRect/>
          <a:stretch>
            <a:fillRect/>
          </a:stretch>
        </p:blipFill>
        <p:spPr bwMode="auto">
          <a:xfrm>
            <a:off x="6875463" y="4508500"/>
            <a:ext cx="1657350" cy="1382713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38922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2588" y="908050"/>
            <a:ext cx="2063750" cy="2808288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D021E4-5C73-4B62-A2AC-7CC265C118E6}" type="slidenum">
              <a:rPr lang="ca-ES"/>
              <a:pPr>
                <a:defRPr/>
              </a:pPr>
              <a:t>11</a:t>
            </a:fld>
            <a:endParaRPr lang="ca-ES"/>
          </a:p>
        </p:txBody>
      </p:sp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611560" y="188640"/>
            <a:ext cx="8229600" cy="648072"/>
          </a:xfrm>
        </p:spPr>
        <p:txBody>
          <a:bodyPr/>
          <a:lstStyle/>
          <a:p>
            <a:pPr marL="54864" algn="just">
              <a:defRPr/>
            </a:pP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Clima </a:t>
            </a:r>
            <a:r>
              <a:rPr lang="es-ES" sz="3600" b="1" i="1" dirty="0" err="1" smtClean="0">
                <a:solidFill>
                  <a:srgbClr val="FFFF99"/>
                </a:solidFill>
                <a:latin typeface="Comic Sans MS" pitchFamily="66" charset="0"/>
              </a:rPr>
              <a:t>mediterrani</a:t>
            </a: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 </a:t>
            </a:r>
            <a:r>
              <a:rPr lang="es-ES" sz="3600" b="1" i="1" dirty="0" err="1" smtClean="0">
                <a:solidFill>
                  <a:srgbClr val="FFFF99"/>
                </a:solidFill>
                <a:latin typeface="Comic Sans MS" pitchFamily="66" charset="0"/>
              </a:rPr>
              <a:t>continentalitzat</a:t>
            </a: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39939" name="9 Rectángulo"/>
          <p:cNvSpPr>
            <a:spLocks noChangeArrowheads="1"/>
          </p:cNvSpPr>
          <p:nvPr/>
        </p:nvSpPr>
        <p:spPr bwMode="auto">
          <a:xfrm>
            <a:off x="468313" y="4941888"/>
            <a:ext cx="19653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a-ES">
                <a:solidFill>
                  <a:srgbClr val="FFFF99"/>
                </a:solidFill>
              </a:rPr>
              <a:t>Característiques</a:t>
            </a:r>
          </a:p>
        </p:txBody>
      </p:sp>
      <p:sp>
        <p:nvSpPr>
          <p:cNvPr id="39940" name="AutoShape 52"/>
          <p:cNvSpPr>
            <a:spLocks/>
          </p:cNvSpPr>
          <p:nvPr/>
        </p:nvSpPr>
        <p:spPr bwMode="auto">
          <a:xfrm>
            <a:off x="323850" y="1125538"/>
            <a:ext cx="215900" cy="5040312"/>
          </a:xfrm>
          <a:prstGeom prst="leftBrace">
            <a:avLst>
              <a:gd name="adj1" fmla="val 266421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39941" name="AutoShape 52"/>
          <p:cNvSpPr>
            <a:spLocks/>
          </p:cNvSpPr>
          <p:nvPr/>
        </p:nvSpPr>
        <p:spPr bwMode="auto">
          <a:xfrm>
            <a:off x="2411413" y="4149725"/>
            <a:ext cx="215900" cy="2016125"/>
          </a:xfrm>
          <a:prstGeom prst="leftBrace">
            <a:avLst>
              <a:gd name="adj1" fmla="val 266399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39942" name="Rectangle 1"/>
          <p:cNvSpPr>
            <a:spLocks noChangeArrowheads="1"/>
          </p:cNvSpPr>
          <p:nvPr/>
        </p:nvSpPr>
        <p:spPr bwMode="auto">
          <a:xfrm>
            <a:off x="468313" y="1196975"/>
            <a:ext cx="3167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Interior peninsular </a:t>
            </a:r>
          </a:p>
        </p:txBody>
      </p:sp>
      <p:sp>
        <p:nvSpPr>
          <p:cNvPr id="39943" name="Rectangle 1"/>
          <p:cNvSpPr>
            <a:spLocks noChangeArrowheads="1"/>
          </p:cNvSpPr>
          <p:nvPr/>
        </p:nvSpPr>
        <p:spPr bwMode="auto">
          <a:xfrm>
            <a:off x="2555875" y="4149725"/>
            <a:ext cx="5508625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Temperatures molt contrastades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Temperatures mitjanes hivern:  entre  4º i  6ºC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Temperatures mitjanes estiu: entre 20 i 24ºC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Precipitacions escasses i irregulars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Precipitaciona inferiors als 500 mm 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Precipitacions es concentren a la primavera i la tardor</a:t>
            </a:r>
          </a:p>
        </p:txBody>
      </p:sp>
      <p:pic>
        <p:nvPicPr>
          <p:cNvPr id="39944" name="Picture 3"/>
          <p:cNvPicPr>
            <a:picLocks noChangeAspect="1" noChangeArrowheads="1"/>
          </p:cNvPicPr>
          <p:nvPr/>
        </p:nvPicPr>
        <p:blipFill>
          <a:blip r:embed="rId2">
            <a:lum bright="-10000" contrast="22000"/>
          </a:blip>
          <a:srcRect/>
          <a:stretch>
            <a:fillRect/>
          </a:stretch>
        </p:blipFill>
        <p:spPr bwMode="auto">
          <a:xfrm>
            <a:off x="971550" y="1844675"/>
            <a:ext cx="2087563" cy="1914525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39945" name="Picture 4"/>
          <p:cNvPicPr>
            <a:picLocks noChangeAspect="1" noChangeArrowheads="1"/>
          </p:cNvPicPr>
          <p:nvPr/>
        </p:nvPicPr>
        <p:blipFill>
          <a:blip r:embed="rId3">
            <a:lum bright="-10000" contrast="22000"/>
          </a:blip>
          <a:srcRect/>
          <a:stretch>
            <a:fillRect/>
          </a:stretch>
        </p:blipFill>
        <p:spPr bwMode="auto">
          <a:xfrm>
            <a:off x="3544888" y="1052513"/>
            <a:ext cx="3838575" cy="3028950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34B22D1-4FF7-4D12-93F9-29BB64DCB136}" type="slidenum">
              <a:rPr lang="ca-ES"/>
              <a:pPr>
                <a:defRPr/>
              </a:pPr>
              <a:t>12</a:t>
            </a:fld>
            <a:endParaRPr lang="ca-ES"/>
          </a:p>
        </p:txBody>
      </p:sp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611560" y="188640"/>
            <a:ext cx="8229600" cy="648072"/>
          </a:xfrm>
        </p:spPr>
        <p:txBody>
          <a:bodyPr/>
          <a:lstStyle/>
          <a:p>
            <a:pPr marL="54864" algn="just">
              <a:defRPr/>
            </a:pP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Clima </a:t>
            </a:r>
            <a:r>
              <a:rPr lang="es-ES" sz="3600" b="1" i="1" dirty="0" err="1" smtClean="0">
                <a:solidFill>
                  <a:srgbClr val="FFFF99"/>
                </a:solidFill>
                <a:latin typeface="Comic Sans MS" pitchFamily="66" charset="0"/>
              </a:rPr>
              <a:t>mediterrani</a:t>
            </a: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 </a:t>
            </a:r>
            <a:r>
              <a:rPr lang="es-ES" sz="3600" b="1" i="1" dirty="0" err="1" smtClean="0">
                <a:solidFill>
                  <a:srgbClr val="FFFF99"/>
                </a:solidFill>
                <a:latin typeface="Comic Sans MS" pitchFamily="66" charset="0"/>
              </a:rPr>
              <a:t>típic</a:t>
            </a: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40963" name="9 Rectángulo"/>
          <p:cNvSpPr>
            <a:spLocks noChangeArrowheads="1"/>
          </p:cNvSpPr>
          <p:nvPr/>
        </p:nvSpPr>
        <p:spPr bwMode="auto">
          <a:xfrm>
            <a:off x="468313" y="4941888"/>
            <a:ext cx="19653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a-ES">
                <a:solidFill>
                  <a:srgbClr val="FFFF99"/>
                </a:solidFill>
              </a:rPr>
              <a:t>Característiques</a:t>
            </a:r>
          </a:p>
        </p:txBody>
      </p:sp>
      <p:sp>
        <p:nvSpPr>
          <p:cNvPr id="40964" name="AutoShape 52"/>
          <p:cNvSpPr>
            <a:spLocks/>
          </p:cNvSpPr>
          <p:nvPr/>
        </p:nvSpPr>
        <p:spPr bwMode="auto">
          <a:xfrm>
            <a:off x="323850" y="1125538"/>
            <a:ext cx="215900" cy="5040312"/>
          </a:xfrm>
          <a:prstGeom prst="leftBrace">
            <a:avLst>
              <a:gd name="adj1" fmla="val 266421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40965" name="AutoShape 52"/>
          <p:cNvSpPr>
            <a:spLocks/>
          </p:cNvSpPr>
          <p:nvPr/>
        </p:nvSpPr>
        <p:spPr bwMode="auto">
          <a:xfrm>
            <a:off x="2411413" y="4149725"/>
            <a:ext cx="215900" cy="2016125"/>
          </a:xfrm>
          <a:prstGeom prst="leftBrace">
            <a:avLst>
              <a:gd name="adj1" fmla="val 266399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40966" name="Rectangle 1"/>
          <p:cNvSpPr>
            <a:spLocks noChangeArrowheads="1"/>
          </p:cNvSpPr>
          <p:nvPr/>
        </p:nvSpPr>
        <p:spPr bwMode="auto">
          <a:xfrm>
            <a:off x="468313" y="1196975"/>
            <a:ext cx="3167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Sud  i est de la península  </a:t>
            </a:r>
          </a:p>
        </p:txBody>
      </p:sp>
      <p:sp>
        <p:nvSpPr>
          <p:cNvPr id="40967" name="Rectangle 1"/>
          <p:cNvSpPr>
            <a:spLocks noChangeArrowheads="1"/>
          </p:cNvSpPr>
          <p:nvPr/>
        </p:nvSpPr>
        <p:spPr bwMode="auto">
          <a:xfrm>
            <a:off x="2555875" y="4149725"/>
            <a:ext cx="5867400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Temperatures mitjanes anuals entre 14 i 18ºC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Hiverns suaus (mitjanes entre 10 i  12º C)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Estius càlids entre  22 i 26ºC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Temperatures més elevades a l’interior de la vall del Guadalquivir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Precipitacions escasses i molt irregulars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Precipitacions se concentren a la tardor i primavera.</a:t>
            </a:r>
          </a:p>
        </p:txBody>
      </p:sp>
      <p:pic>
        <p:nvPicPr>
          <p:cNvPr id="40968" name="Picture 3"/>
          <p:cNvPicPr>
            <a:picLocks noChangeAspect="1" noChangeArrowheads="1"/>
          </p:cNvPicPr>
          <p:nvPr/>
        </p:nvPicPr>
        <p:blipFill>
          <a:blip r:embed="rId2">
            <a:lum bright="-10000" contrast="22000"/>
          </a:blip>
          <a:srcRect/>
          <a:stretch>
            <a:fillRect/>
          </a:stretch>
        </p:blipFill>
        <p:spPr bwMode="auto">
          <a:xfrm>
            <a:off x="1547813" y="1916113"/>
            <a:ext cx="2087562" cy="1914525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40969" name="Picture 4"/>
          <p:cNvPicPr>
            <a:picLocks noChangeAspect="1" noChangeArrowheads="1"/>
          </p:cNvPicPr>
          <p:nvPr/>
        </p:nvPicPr>
        <p:blipFill>
          <a:blip r:embed="rId3">
            <a:lum bright="-10000" contrast="22000"/>
          </a:blip>
          <a:srcRect/>
          <a:stretch>
            <a:fillRect/>
          </a:stretch>
        </p:blipFill>
        <p:spPr bwMode="auto">
          <a:xfrm>
            <a:off x="4572000" y="981075"/>
            <a:ext cx="2952750" cy="3008313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1D2CD53-CD61-4712-A5BA-C34FD9E48680}" type="slidenum">
              <a:rPr lang="ca-ES"/>
              <a:pPr>
                <a:defRPr/>
              </a:pPr>
              <a:t>13</a:t>
            </a:fld>
            <a:endParaRPr lang="ca-ES"/>
          </a:p>
        </p:txBody>
      </p:sp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611560" y="188640"/>
            <a:ext cx="8229600" cy="648072"/>
          </a:xfrm>
        </p:spPr>
        <p:txBody>
          <a:bodyPr/>
          <a:lstStyle/>
          <a:p>
            <a:pPr marL="54864" algn="just">
              <a:defRPr/>
            </a:pP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Clima de </a:t>
            </a:r>
            <a:r>
              <a:rPr lang="es-ES" sz="3600" b="1" i="1" dirty="0" err="1" smtClean="0">
                <a:solidFill>
                  <a:srgbClr val="FFFF99"/>
                </a:solidFill>
                <a:latin typeface="Comic Sans MS" pitchFamily="66" charset="0"/>
              </a:rPr>
              <a:t>muntanya</a:t>
            </a: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41987" name="9 Rectángulo"/>
          <p:cNvSpPr>
            <a:spLocks noChangeArrowheads="1"/>
          </p:cNvSpPr>
          <p:nvPr/>
        </p:nvSpPr>
        <p:spPr bwMode="auto">
          <a:xfrm>
            <a:off x="468313" y="4868863"/>
            <a:ext cx="19653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a-ES">
                <a:solidFill>
                  <a:srgbClr val="FFFF99"/>
                </a:solidFill>
              </a:rPr>
              <a:t>Característiques</a:t>
            </a:r>
          </a:p>
        </p:txBody>
      </p:sp>
      <p:sp>
        <p:nvSpPr>
          <p:cNvPr id="41988" name="AutoShape 52"/>
          <p:cNvSpPr>
            <a:spLocks/>
          </p:cNvSpPr>
          <p:nvPr/>
        </p:nvSpPr>
        <p:spPr bwMode="auto">
          <a:xfrm>
            <a:off x="323850" y="1125538"/>
            <a:ext cx="215900" cy="5040312"/>
          </a:xfrm>
          <a:prstGeom prst="leftBrace">
            <a:avLst>
              <a:gd name="adj1" fmla="val 266421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41989" name="AutoShape 52"/>
          <p:cNvSpPr>
            <a:spLocks/>
          </p:cNvSpPr>
          <p:nvPr/>
        </p:nvSpPr>
        <p:spPr bwMode="auto">
          <a:xfrm>
            <a:off x="2411413" y="4005263"/>
            <a:ext cx="144462" cy="2160587"/>
          </a:xfrm>
          <a:prstGeom prst="leftBrace">
            <a:avLst>
              <a:gd name="adj1" fmla="val 265471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41990" name="Rectangle 1"/>
          <p:cNvSpPr>
            <a:spLocks noChangeArrowheads="1"/>
          </p:cNvSpPr>
          <p:nvPr/>
        </p:nvSpPr>
        <p:spPr bwMode="auto">
          <a:xfrm>
            <a:off x="468313" y="1196975"/>
            <a:ext cx="3167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Zones elevades  </a:t>
            </a:r>
          </a:p>
        </p:txBody>
      </p:sp>
      <p:sp>
        <p:nvSpPr>
          <p:cNvPr id="41991" name="Rectangle 1"/>
          <p:cNvSpPr>
            <a:spLocks noChangeArrowheads="1"/>
          </p:cNvSpPr>
          <p:nvPr/>
        </p:nvSpPr>
        <p:spPr bwMode="auto">
          <a:xfrm>
            <a:off x="2555875" y="3933825"/>
            <a:ext cx="640873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És el més fred i amb precipitacions més abundants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Estius més curts i  hiverns més llargs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Precipitacions durant tot l’any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Precipitacions s’incrementen amb l’altura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Als cims més elevats, les neus es produeixen durant molt mesos a l’any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Microclimes segons la gradació en altura, l’orientació del relleu i la direcció dels vents</a:t>
            </a:r>
          </a:p>
        </p:txBody>
      </p:sp>
      <p:pic>
        <p:nvPicPr>
          <p:cNvPr id="41992" name="Picture 2"/>
          <p:cNvPicPr>
            <a:picLocks noChangeAspect="1" noChangeArrowheads="1"/>
          </p:cNvPicPr>
          <p:nvPr/>
        </p:nvPicPr>
        <p:blipFill>
          <a:blip r:embed="rId2">
            <a:lum bright="-10000" contrast="22000"/>
          </a:blip>
          <a:srcRect/>
          <a:stretch>
            <a:fillRect/>
          </a:stretch>
        </p:blipFill>
        <p:spPr bwMode="auto">
          <a:xfrm>
            <a:off x="4787900" y="981075"/>
            <a:ext cx="3313113" cy="2760663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41993" name="Picture 3"/>
          <p:cNvPicPr>
            <a:picLocks noChangeAspect="1" noChangeArrowheads="1"/>
          </p:cNvPicPr>
          <p:nvPr/>
        </p:nvPicPr>
        <p:blipFill>
          <a:blip r:embed="rId3">
            <a:lum bright="-10000" contrast="22000"/>
          </a:blip>
          <a:srcRect/>
          <a:stretch>
            <a:fillRect/>
          </a:stretch>
        </p:blipFill>
        <p:spPr bwMode="auto">
          <a:xfrm>
            <a:off x="1331913" y="1700213"/>
            <a:ext cx="2735262" cy="2065337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5C066C7-6DA8-416F-BD95-2294591736EB}" type="slidenum">
              <a:rPr lang="ca-ES"/>
              <a:pPr>
                <a:defRPr/>
              </a:pPr>
              <a:t>14</a:t>
            </a:fld>
            <a:endParaRPr lang="ca-ES"/>
          </a:p>
        </p:txBody>
      </p:sp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611560" y="188640"/>
            <a:ext cx="8229600" cy="648072"/>
          </a:xfrm>
        </p:spPr>
        <p:txBody>
          <a:bodyPr/>
          <a:lstStyle/>
          <a:p>
            <a:pPr marL="54864" algn="just">
              <a:defRPr/>
            </a:pP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Clima subtropical.</a:t>
            </a:r>
          </a:p>
        </p:txBody>
      </p:sp>
      <p:sp>
        <p:nvSpPr>
          <p:cNvPr id="43011" name="9 Rectángulo"/>
          <p:cNvSpPr>
            <a:spLocks noChangeArrowheads="1"/>
          </p:cNvSpPr>
          <p:nvPr/>
        </p:nvSpPr>
        <p:spPr bwMode="auto">
          <a:xfrm>
            <a:off x="468313" y="5264150"/>
            <a:ext cx="19653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a-ES">
                <a:solidFill>
                  <a:srgbClr val="FFFF99"/>
                </a:solidFill>
              </a:rPr>
              <a:t>Característiques</a:t>
            </a:r>
          </a:p>
        </p:txBody>
      </p:sp>
      <p:sp>
        <p:nvSpPr>
          <p:cNvPr id="43012" name="AutoShape 52"/>
          <p:cNvSpPr>
            <a:spLocks/>
          </p:cNvSpPr>
          <p:nvPr/>
        </p:nvSpPr>
        <p:spPr bwMode="auto">
          <a:xfrm>
            <a:off x="323850" y="1125538"/>
            <a:ext cx="215900" cy="5040312"/>
          </a:xfrm>
          <a:prstGeom prst="leftBrace">
            <a:avLst>
              <a:gd name="adj1" fmla="val 266421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43013" name="AutoShape 52"/>
          <p:cNvSpPr>
            <a:spLocks/>
          </p:cNvSpPr>
          <p:nvPr/>
        </p:nvSpPr>
        <p:spPr bwMode="auto">
          <a:xfrm>
            <a:off x="2411413" y="4760913"/>
            <a:ext cx="144462" cy="1366837"/>
          </a:xfrm>
          <a:prstGeom prst="leftBrace">
            <a:avLst>
              <a:gd name="adj1" fmla="val 265187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43014" name="Rectangle 1"/>
          <p:cNvSpPr>
            <a:spLocks noChangeArrowheads="1"/>
          </p:cNvSpPr>
          <p:nvPr/>
        </p:nvSpPr>
        <p:spPr bwMode="auto">
          <a:xfrm>
            <a:off x="468313" y="1196975"/>
            <a:ext cx="31670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Arxipèleg canari  </a:t>
            </a:r>
          </a:p>
        </p:txBody>
      </p:sp>
      <p:sp>
        <p:nvSpPr>
          <p:cNvPr id="43015" name="Rectangle 1"/>
          <p:cNvSpPr>
            <a:spLocks noChangeArrowheads="1"/>
          </p:cNvSpPr>
          <p:nvPr/>
        </p:nvSpPr>
        <p:spPr bwMode="auto">
          <a:xfrm>
            <a:off x="2484438" y="4724400"/>
            <a:ext cx="6408737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Temperatures càlides i constants tot l’any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Mitjanes entre  18 i  20º C a la costa i 10º C a les zones altes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Precipitacions escasses (entre 100 i  300 mm)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L’altitud eleva aquestes xifres a les muntanyes</a:t>
            </a:r>
          </a:p>
        </p:txBody>
      </p:sp>
      <p:pic>
        <p:nvPicPr>
          <p:cNvPr id="43016" name="Picture 2"/>
          <p:cNvPicPr>
            <a:picLocks noChangeAspect="1" noChangeArrowheads="1"/>
          </p:cNvPicPr>
          <p:nvPr/>
        </p:nvPicPr>
        <p:blipFill>
          <a:blip r:embed="rId2">
            <a:lum bright="-10000" contrast="22000"/>
          </a:blip>
          <a:srcRect/>
          <a:stretch>
            <a:fillRect/>
          </a:stretch>
        </p:blipFill>
        <p:spPr bwMode="auto">
          <a:xfrm>
            <a:off x="1619250" y="1700213"/>
            <a:ext cx="6048375" cy="2757487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251520" y="0"/>
            <a:ext cx="8712968" cy="2088232"/>
          </a:xfrm>
        </p:spPr>
        <p:txBody>
          <a:bodyPr lIns="45720" rIns="228600">
            <a:noAutofit/>
          </a:bodyPr>
          <a:lstStyle/>
          <a:p>
            <a:pPr marL="0" algn="l" fontAlgn="auto">
              <a:spcAft>
                <a:spcPts val="0"/>
              </a:spcAft>
              <a:defRPr/>
            </a:pPr>
            <a:r>
              <a:rPr lang="ca-ES" sz="4400" b="1" i="1" dirty="0" smtClean="0">
                <a:solidFill>
                  <a:srgbClr val="FFFF99"/>
                </a:solidFill>
              </a:rPr>
              <a:t>    6.4. El paisatge.</a:t>
            </a:r>
            <a:r>
              <a:rPr lang="es-ES" sz="4800" b="1" i="1" dirty="0" smtClean="0">
                <a:solidFill>
                  <a:srgbClr val="FFFF99"/>
                </a:solidFill>
              </a:rPr>
              <a:t/>
            </a:r>
            <a:br>
              <a:rPr lang="es-ES" sz="4800" b="1" i="1" dirty="0" smtClean="0">
                <a:solidFill>
                  <a:srgbClr val="FFFF99"/>
                </a:solidFill>
              </a:rPr>
            </a:br>
            <a:endParaRPr lang="es-ES" sz="4800" b="1" i="1" dirty="0">
              <a:solidFill>
                <a:srgbClr val="FFFF99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20E096-6D48-472E-BDB0-B01CA76EBF0E}" type="slidenum">
              <a:rPr lang="ca-ES"/>
              <a:pPr>
                <a:defRPr/>
              </a:pPr>
              <a:t>15</a:t>
            </a:fld>
            <a:endParaRPr lang="ca-ES"/>
          </a:p>
        </p:txBody>
      </p:sp>
      <p:pic>
        <p:nvPicPr>
          <p:cNvPr id="44035" name="Picture 1"/>
          <p:cNvPicPr>
            <a:picLocks noChangeAspect="1" noChangeArrowheads="1"/>
          </p:cNvPicPr>
          <p:nvPr/>
        </p:nvPicPr>
        <p:blipFill>
          <a:blip r:embed="rId2">
            <a:lum bright="-10000" contrast="22000"/>
          </a:blip>
          <a:srcRect/>
          <a:stretch>
            <a:fillRect/>
          </a:stretch>
        </p:blipFill>
        <p:spPr bwMode="auto">
          <a:xfrm>
            <a:off x="5453063" y="2349500"/>
            <a:ext cx="3173412" cy="2951163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44036" name="BLOGGER_PHOTO_ID_5110382183019294114" descr="vegetacio-peninsular"/>
          <p:cNvPicPr>
            <a:picLocks noChangeAspect="1" noChangeArrowheads="1"/>
          </p:cNvPicPr>
          <p:nvPr/>
        </p:nvPicPr>
        <p:blipFill>
          <a:blip r:embed="rId3">
            <a:lum bright="-10000" contrast="22000"/>
          </a:blip>
          <a:srcRect/>
          <a:stretch>
            <a:fillRect/>
          </a:stretch>
        </p:blipFill>
        <p:spPr bwMode="auto">
          <a:xfrm>
            <a:off x="611188" y="1557338"/>
            <a:ext cx="4608512" cy="5003800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E1992-CEBD-40F5-8FBC-AC196175F138}" type="slidenum">
              <a:rPr lang="ca-ES"/>
              <a:pPr>
                <a:defRPr/>
              </a:pPr>
              <a:t>16</a:t>
            </a:fld>
            <a:endParaRPr lang="ca-ES"/>
          </a:p>
        </p:txBody>
      </p:sp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611560" y="188640"/>
            <a:ext cx="8229600" cy="648072"/>
          </a:xfrm>
        </p:spPr>
        <p:txBody>
          <a:bodyPr/>
          <a:lstStyle/>
          <a:p>
            <a:pPr marL="54864" algn="just">
              <a:defRPr/>
            </a:pP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La </a:t>
            </a:r>
            <a:r>
              <a:rPr lang="es-ES" sz="3600" b="1" i="1" dirty="0" err="1" smtClean="0">
                <a:solidFill>
                  <a:srgbClr val="FFFF99"/>
                </a:solidFill>
                <a:latin typeface="Comic Sans MS" pitchFamily="66" charset="0"/>
              </a:rPr>
              <a:t>vegetació</a:t>
            </a: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 </a:t>
            </a:r>
            <a:r>
              <a:rPr lang="es-ES" sz="3600" b="1" i="1" dirty="0" err="1" smtClean="0">
                <a:solidFill>
                  <a:srgbClr val="FFFF99"/>
                </a:solidFill>
                <a:latin typeface="Comic Sans MS" pitchFamily="66" charset="0"/>
              </a:rPr>
              <a:t>atlàntica</a:t>
            </a: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45059" name="AutoShape 52"/>
          <p:cNvSpPr>
            <a:spLocks/>
          </p:cNvSpPr>
          <p:nvPr/>
        </p:nvSpPr>
        <p:spPr bwMode="auto">
          <a:xfrm>
            <a:off x="468313" y="981075"/>
            <a:ext cx="215900" cy="3956050"/>
          </a:xfrm>
          <a:prstGeom prst="leftBrace">
            <a:avLst>
              <a:gd name="adj1" fmla="val 266370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45060" name="Rectangle 3"/>
          <p:cNvSpPr>
            <a:spLocks noChangeArrowheads="1"/>
          </p:cNvSpPr>
          <p:nvPr/>
        </p:nvSpPr>
        <p:spPr bwMode="auto">
          <a:xfrm>
            <a:off x="611188" y="908050"/>
            <a:ext cx="7993062" cy="3970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200000"/>
              </a:lnSpc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Paisatge ric, però transformat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lnSpc>
                <a:spcPct val="200000"/>
              </a:lnSpc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Bosc caducifoli (roure  i faig) 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lnSpc>
                <a:spcPct val="200000"/>
              </a:lnSpc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Altres espècies: bedoll,  castanyer, auró,  til.ler i grévol 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lnSpc>
                <a:spcPct val="200000"/>
              </a:lnSpc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A les proximitats dels rius: vern, avellà,  salze,  servera, moixera , freixa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lnSpc>
                <a:spcPct val="200000"/>
              </a:lnSpc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Repoblacions d’espècies no autòctones: eucaliptus i pinars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lnSpc>
                <a:spcPct val="200000"/>
              </a:lnSpc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Destrucció del bosc → landes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lnSpc>
                <a:spcPct val="200000"/>
              </a:lnSpc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Prats (per a la pastura)</a:t>
            </a:r>
          </a:p>
        </p:txBody>
      </p:sp>
      <p:pic>
        <p:nvPicPr>
          <p:cNvPr id="45061" name="Picture 4"/>
          <p:cNvPicPr>
            <a:picLocks noChangeAspect="1" noChangeArrowheads="1"/>
          </p:cNvPicPr>
          <p:nvPr/>
        </p:nvPicPr>
        <p:blipFill>
          <a:blip r:embed="rId2">
            <a:lum bright="-10000" contrast="22000"/>
          </a:blip>
          <a:srcRect/>
          <a:stretch>
            <a:fillRect/>
          </a:stretch>
        </p:blipFill>
        <p:spPr bwMode="auto">
          <a:xfrm>
            <a:off x="4427538" y="3789363"/>
            <a:ext cx="3706812" cy="2808287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45062" name="Picture 5"/>
          <p:cNvPicPr>
            <a:picLocks noChangeAspect="1" noChangeArrowheads="1"/>
          </p:cNvPicPr>
          <p:nvPr/>
        </p:nvPicPr>
        <p:blipFill>
          <a:blip r:embed="rId3">
            <a:lum bright="14000" contrast="8000"/>
          </a:blip>
          <a:srcRect/>
          <a:stretch>
            <a:fillRect/>
          </a:stretch>
        </p:blipFill>
        <p:spPr bwMode="auto">
          <a:xfrm>
            <a:off x="6084888" y="333375"/>
            <a:ext cx="2362200" cy="1711325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45063" name="Picture 6"/>
          <p:cNvPicPr>
            <a:picLocks noChangeAspect="1" noChangeArrowheads="1"/>
          </p:cNvPicPr>
          <p:nvPr/>
        </p:nvPicPr>
        <p:blipFill>
          <a:blip r:embed="rId4">
            <a:lum bright="-10000" contrast="22000"/>
          </a:blip>
          <a:srcRect/>
          <a:stretch>
            <a:fillRect/>
          </a:stretch>
        </p:blipFill>
        <p:spPr bwMode="auto">
          <a:xfrm>
            <a:off x="1116013" y="4941888"/>
            <a:ext cx="2425700" cy="1528762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80450" y="6583363"/>
            <a:ext cx="463550" cy="274637"/>
          </a:xfrm>
        </p:spPr>
        <p:txBody>
          <a:bodyPr/>
          <a:lstStyle/>
          <a:p>
            <a:pPr>
              <a:defRPr/>
            </a:pPr>
            <a:fld id="{2EBE17D2-9592-4CF1-BC5B-230E2463391D}" type="slidenum">
              <a:rPr lang="ca-ES"/>
              <a:pPr>
                <a:defRPr/>
              </a:pPr>
              <a:t>17</a:t>
            </a:fld>
            <a:endParaRPr lang="ca-ES" dirty="0"/>
          </a:p>
        </p:txBody>
      </p:sp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611560" y="188640"/>
            <a:ext cx="8229600" cy="648072"/>
          </a:xfrm>
        </p:spPr>
        <p:txBody>
          <a:bodyPr/>
          <a:lstStyle/>
          <a:p>
            <a:pPr marL="54864" algn="just">
              <a:defRPr/>
            </a:pP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La </a:t>
            </a:r>
            <a:r>
              <a:rPr lang="es-ES" sz="3600" b="1" i="1" dirty="0" err="1" smtClean="0">
                <a:solidFill>
                  <a:srgbClr val="FFFF99"/>
                </a:solidFill>
                <a:latin typeface="Comic Sans MS" pitchFamily="66" charset="0"/>
              </a:rPr>
              <a:t>vegetació</a:t>
            </a: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 de </a:t>
            </a:r>
            <a:r>
              <a:rPr lang="es-ES" sz="3600" b="1" i="1" dirty="0" err="1" smtClean="0">
                <a:solidFill>
                  <a:srgbClr val="FFFF99"/>
                </a:solidFill>
                <a:latin typeface="Comic Sans MS" pitchFamily="66" charset="0"/>
              </a:rPr>
              <a:t>l’interior</a:t>
            </a: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46083" name="AutoShape 52"/>
          <p:cNvSpPr>
            <a:spLocks/>
          </p:cNvSpPr>
          <p:nvPr/>
        </p:nvSpPr>
        <p:spPr bwMode="auto">
          <a:xfrm>
            <a:off x="611188" y="1341438"/>
            <a:ext cx="288925" cy="4748212"/>
          </a:xfrm>
          <a:prstGeom prst="leftBrace">
            <a:avLst>
              <a:gd name="adj1" fmla="val 265380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46084" name="Rectangle 1"/>
          <p:cNvSpPr>
            <a:spLocks noChangeArrowheads="1"/>
          </p:cNvSpPr>
          <p:nvPr/>
        </p:nvSpPr>
        <p:spPr bwMode="auto">
          <a:xfrm>
            <a:off x="827088" y="1125538"/>
            <a:ext cx="8137525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200000"/>
              </a:lnSpc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Grans extensions de terrenys en guaret i de camps conreats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lnSpc>
                <a:spcPct val="200000"/>
              </a:lnSpc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Vegetació és de tipus xeròfil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lnSpc>
                <a:spcPct val="200000"/>
              </a:lnSpc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Arbres més baixos que a la zona atlàntica. 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lnSpc>
                <a:spcPct val="200000"/>
              </a:lnSpc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Espècie més estesa: carrasca 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lnSpc>
                <a:spcPct val="200000"/>
              </a:lnSpc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Menys nombrosa: Surera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lnSpc>
                <a:spcPct val="200000"/>
              </a:lnSpc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Escassos boscos (a àrees de muntanya)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lnSpc>
                <a:spcPct val="200000"/>
              </a:lnSpc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Boscos de roure i, sobre tot, pinars 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lnSpc>
                <a:spcPct val="200000"/>
              </a:lnSpc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També boscos de ribera junt als rius formats per oms, salzes, verns i freixes.</a:t>
            </a:r>
          </a:p>
        </p:txBody>
      </p:sp>
      <p:pic>
        <p:nvPicPr>
          <p:cNvPr id="46085" name="Picture 2"/>
          <p:cNvPicPr>
            <a:picLocks noChangeAspect="1" noChangeArrowheads="1"/>
          </p:cNvPicPr>
          <p:nvPr/>
        </p:nvPicPr>
        <p:blipFill>
          <a:blip r:embed="rId2">
            <a:lum bright="10000" contrast="22000"/>
          </a:blip>
          <a:srcRect/>
          <a:stretch>
            <a:fillRect/>
          </a:stretch>
        </p:blipFill>
        <p:spPr bwMode="auto">
          <a:xfrm>
            <a:off x="5940425" y="1844675"/>
            <a:ext cx="2303463" cy="3071813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  <p:cxnSp>
        <p:nvCxnSpPr>
          <p:cNvPr id="12" name="11 Conector curvado"/>
          <p:cNvCxnSpPr>
            <a:endCxn id="50178" idx="1"/>
          </p:cNvCxnSpPr>
          <p:nvPr/>
        </p:nvCxnSpPr>
        <p:spPr>
          <a:xfrm>
            <a:off x="4067175" y="3213100"/>
            <a:ext cx="1873250" cy="168275"/>
          </a:xfrm>
          <a:prstGeom prst="curvedConnector3">
            <a:avLst>
              <a:gd name="adj1" fmla="val 50000"/>
            </a:avLst>
          </a:prstGeom>
          <a:ln w="25400">
            <a:solidFill>
              <a:srgbClr val="FFFF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80450" y="6583363"/>
            <a:ext cx="463550" cy="274637"/>
          </a:xfrm>
        </p:spPr>
        <p:txBody>
          <a:bodyPr/>
          <a:lstStyle/>
          <a:p>
            <a:pPr>
              <a:defRPr/>
            </a:pPr>
            <a:fld id="{1F387C0B-1DF9-4EF2-BA4C-44E04A60C397}" type="slidenum">
              <a:rPr lang="ca-ES"/>
              <a:pPr>
                <a:defRPr/>
              </a:pPr>
              <a:t>18</a:t>
            </a:fld>
            <a:endParaRPr lang="ca-ES" dirty="0"/>
          </a:p>
        </p:txBody>
      </p:sp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611560" y="188640"/>
            <a:ext cx="8229600" cy="648072"/>
          </a:xfrm>
        </p:spPr>
        <p:txBody>
          <a:bodyPr/>
          <a:lstStyle/>
          <a:p>
            <a:pPr marL="54864" algn="just">
              <a:defRPr/>
            </a:pP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La </a:t>
            </a:r>
            <a:r>
              <a:rPr lang="es-ES" sz="3600" b="1" i="1" dirty="0" err="1" smtClean="0">
                <a:solidFill>
                  <a:srgbClr val="FFFF99"/>
                </a:solidFill>
                <a:latin typeface="Comic Sans MS" pitchFamily="66" charset="0"/>
              </a:rPr>
              <a:t>vegetació</a:t>
            </a: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 </a:t>
            </a:r>
            <a:r>
              <a:rPr lang="es-ES" sz="3600" b="1" i="1" dirty="0" err="1" smtClean="0">
                <a:solidFill>
                  <a:srgbClr val="FFFF99"/>
                </a:solidFill>
                <a:latin typeface="Comic Sans MS" pitchFamily="66" charset="0"/>
              </a:rPr>
              <a:t>mediterrània</a:t>
            </a: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47107" name="AutoShape 52"/>
          <p:cNvSpPr>
            <a:spLocks/>
          </p:cNvSpPr>
          <p:nvPr/>
        </p:nvSpPr>
        <p:spPr bwMode="auto">
          <a:xfrm>
            <a:off x="611188" y="1341438"/>
            <a:ext cx="288925" cy="4748212"/>
          </a:xfrm>
          <a:prstGeom prst="leftBrace">
            <a:avLst>
              <a:gd name="adj1" fmla="val 265380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47108" name="Rectangle 1"/>
          <p:cNvSpPr>
            <a:spLocks noChangeArrowheads="1"/>
          </p:cNvSpPr>
          <p:nvPr/>
        </p:nvSpPr>
        <p:spPr bwMode="auto">
          <a:xfrm>
            <a:off x="755650" y="1341438"/>
            <a:ext cx="7920038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200000"/>
              </a:lnSpc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Activitat humana → desaparició dels grans boscos</a:t>
            </a:r>
          </a:p>
          <a:p>
            <a:pPr>
              <a:lnSpc>
                <a:spcPct val="200000"/>
              </a:lnSpc>
              <a:tabLst>
                <a:tab pos="457200" algn="l"/>
              </a:tabLst>
            </a:pP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Espècies més abundant: alzina costanera o carrasca i algunes espècies de pins (pinassa i  pi mediterrani)</a:t>
            </a:r>
          </a:p>
          <a:p>
            <a:pPr eaLnBrk="0" hangingPunct="0">
              <a:tabLst>
                <a:tab pos="457200" algn="l"/>
              </a:tabLst>
            </a:pPr>
            <a:endParaRPr lang="es-ES">
              <a:solidFill>
                <a:srgbClr val="FFFF99"/>
              </a:solidFill>
            </a:endParaRPr>
          </a:p>
          <a:p>
            <a:pPr eaLnBrk="0" hangingPunct="0">
              <a:lnSpc>
                <a:spcPct val="200000"/>
              </a:lnSpc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En alguns llocs → sureres</a:t>
            </a:r>
          </a:p>
          <a:p>
            <a:pPr eaLnBrk="0" hangingPunct="0">
              <a:lnSpc>
                <a:spcPct val="200000"/>
              </a:lnSpc>
              <a:tabLst>
                <a:tab pos="457200" algn="l"/>
              </a:tabLst>
            </a:pPr>
            <a:endParaRPr lang="ca-ES">
              <a:solidFill>
                <a:srgbClr val="FFFF99"/>
              </a:solidFill>
            </a:endParaRPr>
          </a:p>
          <a:p>
            <a:pPr eaLnBrk="0" hangingPunct="0">
              <a:lnSpc>
                <a:spcPct val="200000"/>
              </a:lnSpc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Grans àrees de garriga</a:t>
            </a:r>
          </a:p>
          <a:p>
            <a:pPr eaLnBrk="0" hangingPunct="0">
              <a:lnSpc>
                <a:spcPct val="200000"/>
              </a:lnSpc>
              <a:tabLst>
                <a:tab pos="457200" algn="l"/>
              </a:tabLst>
            </a:pPr>
            <a:endParaRPr lang="es-ES">
              <a:solidFill>
                <a:srgbClr val="FFFF99"/>
              </a:solidFill>
            </a:endParaRPr>
          </a:p>
          <a:p>
            <a:pPr eaLnBrk="0" hangingPunct="0">
              <a:lnSpc>
                <a:spcPct val="200000"/>
              </a:lnSpc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Altres espècies abundants: estepes, brucs i ullastres</a:t>
            </a:r>
          </a:p>
        </p:txBody>
      </p:sp>
      <p:pic>
        <p:nvPicPr>
          <p:cNvPr id="47109" name="Picture 2"/>
          <p:cNvPicPr>
            <a:picLocks noChangeAspect="1" noChangeArrowheads="1"/>
          </p:cNvPicPr>
          <p:nvPr/>
        </p:nvPicPr>
        <p:blipFill>
          <a:blip r:embed="rId2">
            <a:lum bright="-2000" contrast="20000"/>
          </a:blip>
          <a:srcRect/>
          <a:stretch>
            <a:fillRect/>
          </a:stretch>
        </p:blipFill>
        <p:spPr bwMode="auto">
          <a:xfrm>
            <a:off x="4572000" y="3068638"/>
            <a:ext cx="3741738" cy="2414587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  <p:cxnSp>
        <p:nvCxnSpPr>
          <p:cNvPr id="11" name="10 Conector curvado"/>
          <p:cNvCxnSpPr>
            <a:endCxn id="51202" idx="1"/>
          </p:cNvCxnSpPr>
          <p:nvPr/>
        </p:nvCxnSpPr>
        <p:spPr>
          <a:xfrm flipV="1">
            <a:off x="3348038" y="4275138"/>
            <a:ext cx="1223962" cy="522287"/>
          </a:xfrm>
          <a:prstGeom prst="curvedConnector3">
            <a:avLst>
              <a:gd name="adj1" fmla="val 55575"/>
            </a:avLst>
          </a:prstGeom>
          <a:ln w="25400">
            <a:solidFill>
              <a:srgbClr val="FFFF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80450" y="6583363"/>
            <a:ext cx="463550" cy="274637"/>
          </a:xfrm>
        </p:spPr>
        <p:txBody>
          <a:bodyPr/>
          <a:lstStyle/>
          <a:p>
            <a:pPr>
              <a:defRPr/>
            </a:pPr>
            <a:fld id="{FDC8DC9A-136B-48F4-AC22-49773C0F8E4A}" type="slidenum">
              <a:rPr lang="ca-ES"/>
              <a:pPr>
                <a:defRPr/>
              </a:pPr>
              <a:t>19</a:t>
            </a:fld>
            <a:endParaRPr lang="ca-ES" dirty="0"/>
          </a:p>
        </p:txBody>
      </p:sp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611560" y="188640"/>
            <a:ext cx="8229600" cy="648072"/>
          </a:xfrm>
        </p:spPr>
        <p:txBody>
          <a:bodyPr/>
          <a:lstStyle/>
          <a:p>
            <a:pPr marL="54864" algn="just">
              <a:defRPr/>
            </a:pP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La </a:t>
            </a:r>
            <a:r>
              <a:rPr lang="es-ES" sz="3600" b="1" i="1" dirty="0" err="1" smtClean="0">
                <a:solidFill>
                  <a:srgbClr val="FFFF99"/>
                </a:solidFill>
                <a:latin typeface="Comic Sans MS" pitchFamily="66" charset="0"/>
              </a:rPr>
              <a:t>vegetació</a:t>
            </a: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 de </a:t>
            </a:r>
            <a:r>
              <a:rPr lang="es-ES" sz="3600" b="1" i="1" dirty="0" err="1" smtClean="0">
                <a:solidFill>
                  <a:srgbClr val="FFFF99"/>
                </a:solidFill>
                <a:latin typeface="Comic Sans MS" pitchFamily="66" charset="0"/>
              </a:rPr>
              <a:t>muntanya</a:t>
            </a: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48131" name="AutoShape 52"/>
          <p:cNvSpPr>
            <a:spLocks/>
          </p:cNvSpPr>
          <p:nvPr/>
        </p:nvSpPr>
        <p:spPr bwMode="auto">
          <a:xfrm>
            <a:off x="323850" y="1341438"/>
            <a:ext cx="287338" cy="4748212"/>
          </a:xfrm>
          <a:prstGeom prst="leftBrace">
            <a:avLst>
              <a:gd name="adj1" fmla="val 266845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539750" y="1341438"/>
            <a:ext cx="518477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tabLst>
                <a:tab pos="457200" algn="l"/>
              </a:tabLst>
              <a:defRPr/>
            </a:pPr>
            <a:r>
              <a:rPr lang="ca-ES" dirty="0">
                <a:solidFill>
                  <a:srgbClr val="FFFF99"/>
                </a:solidFill>
              </a:rPr>
              <a:t>Distribució de la vegetació en pisos</a:t>
            </a:r>
          </a:p>
          <a:p>
            <a:pPr>
              <a:tabLst>
                <a:tab pos="457200" algn="l"/>
              </a:tabLst>
              <a:defRPr/>
            </a:pPr>
            <a:endParaRPr lang="ca-ES" dirty="0">
              <a:solidFill>
                <a:srgbClr val="FFFF99"/>
              </a:solidFill>
            </a:endParaRPr>
          </a:p>
          <a:p>
            <a:pPr>
              <a:tabLst>
                <a:tab pos="457200" algn="l"/>
              </a:tabLst>
              <a:defRPr/>
            </a:pPr>
            <a:r>
              <a:rPr lang="ca-ES" dirty="0">
                <a:solidFill>
                  <a:srgbClr val="FFFF99"/>
                </a:solidFill>
              </a:rPr>
              <a:t> </a:t>
            </a:r>
          </a:p>
          <a:p>
            <a:pPr>
              <a:tabLst>
                <a:tab pos="457200" algn="l"/>
              </a:tabLst>
              <a:defRPr/>
            </a:pPr>
            <a:endParaRPr lang="es-ES" dirty="0">
              <a:solidFill>
                <a:srgbClr val="FFFF99"/>
              </a:solidFill>
            </a:endParaRPr>
          </a:p>
          <a:p>
            <a:pPr marL="342900" indent="-342900" eaLnBrk="0" hangingPunct="0">
              <a:buFontTx/>
              <a:buAutoNum type="arabicParenR"/>
              <a:tabLst>
                <a:tab pos="457200" algn="l"/>
              </a:tabLst>
              <a:defRPr/>
            </a:pPr>
            <a:r>
              <a:rPr lang="ca-ES" dirty="0">
                <a:solidFill>
                  <a:srgbClr val="FFFF99"/>
                </a:solidFill>
              </a:rPr>
              <a:t>Cims: zones de roques nues i glaçades</a:t>
            </a:r>
          </a:p>
          <a:p>
            <a:pPr marL="342900" indent="-342900" eaLnBrk="0" hangingPunct="0">
              <a:buFontTx/>
              <a:buAutoNum type="arabicParenR"/>
              <a:tabLst>
                <a:tab pos="457200" algn="l"/>
              </a:tabLst>
              <a:defRPr/>
            </a:pPr>
            <a:endParaRPr lang="ca-ES" dirty="0">
              <a:solidFill>
                <a:srgbClr val="FFFF99"/>
              </a:solidFill>
            </a:endParaRPr>
          </a:p>
          <a:p>
            <a:pPr marL="342900" indent="-342900" eaLnBrk="0" hangingPunct="0">
              <a:buFontTx/>
              <a:buAutoNum type="arabicParenR"/>
              <a:tabLst>
                <a:tab pos="457200" algn="l"/>
              </a:tabLst>
              <a:defRPr/>
            </a:pPr>
            <a:endParaRPr lang="ca-ES" dirty="0">
              <a:solidFill>
                <a:srgbClr val="FFFF99"/>
              </a:solidFill>
            </a:endParaRPr>
          </a:p>
          <a:p>
            <a:pPr marL="342900" indent="-342900" eaLnBrk="0" hangingPunct="0">
              <a:buFontTx/>
              <a:buAutoNum type="arabicParenR"/>
              <a:tabLst>
                <a:tab pos="457200" algn="l"/>
              </a:tabLst>
              <a:defRPr/>
            </a:pPr>
            <a:endParaRPr lang="es-ES" dirty="0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  <a:defRPr/>
            </a:pPr>
            <a:r>
              <a:rPr lang="ca-ES" dirty="0">
                <a:solidFill>
                  <a:srgbClr val="FFFF99"/>
                </a:solidFill>
              </a:rPr>
              <a:t>2) Segon pis: prats</a:t>
            </a:r>
          </a:p>
          <a:p>
            <a:pPr eaLnBrk="0" hangingPunct="0">
              <a:tabLst>
                <a:tab pos="457200" algn="l"/>
              </a:tabLst>
              <a:defRPr/>
            </a:pPr>
            <a:r>
              <a:rPr lang="ca-ES" dirty="0">
                <a:solidFill>
                  <a:srgbClr val="FFFF99"/>
                </a:solidFill>
              </a:rPr>
              <a:t> </a:t>
            </a:r>
          </a:p>
          <a:p>
            <a:pPr eaLnBrk="0" hangingPunct="0">
              <a:tabLst>
                <a:tab pos="457200" algn="l"/>
              </a:tabLst>
              <a:defRPr/>
            </a:pPr>
            <a:endParaRPr lang="ca-ES" dirty="0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  <a:defRPr/>
            </a:pPr>
            <a:endParaRPr lang="es-ES" dirty="0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  <a:defRPr/>
            </a:pPr>
            <a:r>
              <a:rPr lang="ca-ES" dirty="0">
                <a:solidFill>
                  <a:srgbClr val="FFFF99"/>
                </a:solidFill>
              </a:rPr>
              <a:t>3) Tercer nivell: landes i matollars </a:t>
            </a:r>
          </a:p>
          <a:p>
            <a:pPr eaLnBrk="0" hangingPunct="0">
              <a:tabLst>
                <a:tab pos="457200" algn="l"/>
              </a:tabLst>
              <a:defRPr/>
            </a:pPr>
            <a:endParaRPr lang="ca-ES" dirty="0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  <a:defRPr/>
            </a:pPr>
            <a:endParaRPr lang="ca-ES" dirty="0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  <a:defRPr/>
            </a:pPr>
            <a:endParaRPr lang="es-ES" dirty="0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  <a:defRPr/>
            </a:pPr>
            <a:r>
              <a:rPr lang="ca-ES" dirty="0">
                <a:solidFill>
                  <a:srgbClr val="FFFF99"/>
                </a:solidFill>
              </a:rPr>
              <a:t>4) Diferents pisos arboris</a:t>
            </a:r>
          </a:p>
        </p:txBody>
      </p:sp>
      <p:sp>
        <p:nvSpPr>
          <p:cNvPr id="6" name="5 Flecha abajo"/>
          <p:cNvSpPr/>
          <p:nvPr/>
        </p:nvSpPr>
        <p:spPr>
          <a:xfrm flipH="1">
            <a:off x="1979613" y="1844675"/>
            <a:ext cx="576262" cy="504825"/>
          </a:xfrm>
          <a:prstGeom prst="downArrow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48134" name="Picture 2"/>
          <p:cNvPicPr>
            <a:picLocks noChangeAspect="1" noChangeArrowheads="1"/>
          </p:cNvPicPr>
          <p:nvPr/>
        </p:nvPicPr>
        <p:blipFill>
          <a:blip r:embed="rId2">
            <a:lum bright="-2000" contrast="20000"/>
          </a:blip>
          <a:srcRect/>
          <a:stretch>
            <a:fillRect/>
          </a:stretch>
        </p:blipFill>
        <p:spPr bwMode="auto">
          <a:xfrm>
            <a:off x="5219700" y="1844675"/>
            <a:ext cx="3455988" cy="4078288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CF0B555-FCF6-496D-8A6F-32C79E0AFCD9}" type="slidenum">
              <a:rPr lang="ca-ES"/>
              <a:pPr>
                <a:defRPr/>
              </a:pPr>
              <a:t>2</a:t>
            </a:fld>
            <a:endParaRPr lang="ca-ES" dirty="0"/>
          </a:p>
        </p:txBody>
      </p:sp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611560" y="188640"/>
            <a:ext cx="8229600" cy="648072"/>
          </a:xfrm>
        </p:spPr>
        <p:txBody>
          <a:bodyPr/>
          <a:lstStyle/>
          <a:p>
            <a:pPr marL="54864" algn="just">
              <a:defRPr/>
            </a:pP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El </a:t>
            </a:r>
            <a:r>
              <a:rPr lang="es-ES" sz="3600" b="1" i="1" dirty="0" err="1" smtClean="0">
                <a:solidFill>
                  <a:srgbClr val="FFFF99"/>
                </a:solidFill>
                <a:latin typeface="Comic Sans MS" pitchFamily="66" charset="0"/>
              </a:rPr>
              <a:t>relleu</a:t>
            </a: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18435" name="AutoShape 52"/>
          <p:cNvSpPr>
            <a:spLocks/>
          </p:cNvSpPr>
          <p:nvPr/>
        </p:nvSpPr>
        <p:spPr bwMode="auto">
          <a:xfrm>
            <a:off x="971550" y="908050"/>
            <a:ext cx="287338" cy="5545138"/>
          </a:xfrm>
          <a:prstGeom prst="leftBrace">
            <a:avLst>
              <a:gd name="adj1" fmla="val 266960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18436" name="AutoShape 52"/>
          <p:cNvSpPr>
            <a:spLocks/>
          </p:cNvSpPr>
          <p:nvPr/>
        </p:nvSpPr>
        <p:spPr bwMode="auto">
          <a:xfrm>
            <a:off x="4572000" y="1125538"/>
            <a:ext cx="144463" cy="1223962"/>
          </a:xfrm>
          <a:prstGeom prst="leftBrace">
            <a:avLst>
              <a:gd name="adj1" fmla="val 265393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18437" name="Rectangle 1"/>
          <p:cNvSpPr>
            <a:spLocks noChangeArrowheads="1"/>
          </p:cNvSpPr>
          <p:nvPr/>
        </p:nvSpPr>
        <p:spPr bwMode="auto">
          <a:xfrm>
            <a:off x="1116013" y="981075"/>
            <a:ext cx="11525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ca-ES">
                <a:solidFill>
                  <a:srgbClr val="FFFF99"/>
                </a:solidFill>
              </a:rPr>
              <a:t>Meseta </a:t>
            </a:r>
          </a:p>
        </p:txBody>
      </p:sp>
      <p:sp>
        <p:nvSpPr>
          <p:cNvPr id="18438" name="Rectangle 2"/>
          <p:cNvSpPr>
            <a:spLocks noChangeArrowheads="1"/>
          </p:cNvSpPr>
          <p:nvPr/>
        </p:nvSpPr>
        <p:spPr bwMode="auto">
          <a:xfrm>
            <a:off x="1116013" y="1557338"/>
            <a:ext cx="34432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ca-ES">
                <a:solidFill>
                  <a:srgbClr val="FFFF99"/>
                </a:solidFill>
              </a:rPr>
              <a:t>Unitats interiors de la Meseta</a:t>
            </a:r>
          </a:p>
        </p:txBody>
      </p:sp>
      <p:sp>
        <p:nvSpPr>
          <p:cNvPr id="18439" name="Rectangle 3"/>
          <p:cNvSpPr>
            <a:spLocks noChangeArrowheads="1"/>
          </p:cNvSpPr>
          <p:nvPr/>
        </p:nvSpPr>
        <p:spPr bwMode="auto">
          <a:xfrm>
            <a:off x="4643438" y="1125538"/>
            <a:ext cx="41767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SubMeseta Nord o Conca del Duero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Sistema Central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Submeseta Sud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Muntanyes de Toledo</a:t>
            </a:r>
          </a:p>
        </p:txBody>
      </p:sp>
      <p:sp>
        <p:nvSpPr>
          <p:cNvPr id="18440" name="Rectangle 4"/>
          <p:cNvSpPr>
            <a:spLocks noChangeArrowheads="1"/>
          </p:cNvSpPr>
          <p:nvPr/>
        </p:nvSpPr>
        <p:spPr bwMode="auto">
          <a:xfrm>
            <a:off x="1116013" y="2997200"/>
            <a:ext cx="396081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ca-ES">
                <a:solidFill>
                  <a:srgbClr val="FFFF99"/>
                </a:solidFill>
              </a:rPr>
              <a:t>Sistemes que voregen la Meseta</a:t>
            </a:r>
          </a:p>
        </p:txBody>
      </p:sp>
      <p:sp>
        <p:nvSpPr>
          <p:cNvPr id="18441" name="AutoShape 52"/>
          <p:cNvSpPr>
            <a:spLocks/>
          </p:cNvSpPr>
          <p:nvPr/>
        </p:nvSpPr>
        <p:spPr bwMode="auto">
          <a:xfrm>
            <a:off x="4716463" y="2492375"/>
            <a:ext cx="142875" cy="1441450"/>
          </a:xfrm>
          <a:prstGeom prst="leftBrace">
            <a:avLst>
              <a:gd name="adj1" fmla="val 268617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18442" name="Rectangle 5"/>
          <p:cNvSpPr>
            <a:spLocks noChangeArrowheads="1"/>
          </p:cNvSpPr>
          <p:nvPr/>
        </p:nvSpPr>
        <p:spPr bwMode="auto">
          <a:xfrm>
            <a:off x="4859338" y="2492375"/>
            <a:ext cx="2952750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Serralada Cantàbrica 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Montes de Lleó 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Massís Galaic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Sierra Morena 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Sistema Ibèric</a:t>
            </a:r>
          </a:p>
        </p:txBody>
      </p:sp>
      <p:sp>
        <p:nvSpPr>
          <p:cNvPr id="18443" name="AutoShape 52"/>
          <p:cNvSpPr>
            <a:spLocks/>
          </p:cNvSpPr>
          <p:nvPr/>
        </p:nvSpPr>
        <p:spPr bwMode="auto">
          <a:xfrm>
            <a:off x="4356100" y="4195763"/>
            <a:ext cx="144463" cy="1439862"/>
          </a:xfrm>
          <a:prstGeom prst="leftBrace">
            <a:avLst>
              <a:gd name="adj1" fmla="val 265371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18444" name="AutoShape 52"/>
          <p:cNvSpPr>
            <a:spLocks/>
          </p:cNvSpPr>
          <p:nvPr/>
        </p:nvSpPr>
        <p:spPr bwMode="auto">
          <a:xfrm>
            <a:off x="2771775" y="5732463"/>
            <a:ext cx="144463" cy="720725"/>
          </a:xfrm>
          <a:prstGeom prst="leftBrace">
            <a:avLst>
              <a:gd name="adj1" fmla="val 265664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18445" name="Rectangle 6"/>
          <p:cNvSpPr>
            <a:spLocks noChangeArrowheads="1"/>
          </p:cNvSpPr>
          <p:nvPr/>
        </p:nvSpPr>
        <p:spPr bwMode="auto">
          <a:xfrm>
            <a:off x="1116013" y="4724400"/>
            <a:ext cx="345598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ca-ES">
                <a:solidFill>
                  <a:srgbClr val="FFFF99"/>
                </a:solidFill>
              </a:rPr>
              <a:t>Unitats exteriors a l'Meseta</a:t>
            </a:r>
          </a:p>
        </p:txBody>
      </p:sp>
      <p:sp>
        <p:nvSpPr>
          <p:cNvPr id="18446" name="Rectangle 7"/>
          <p:cNvSpPr>
            <a:spLocks noChangeArrowheads="1"/>
          </p:cNvSpPr>
          <p:nvPr/>
        </p:nvSpPr>
        <p:spPr bwMode="auto">
          <a:xfrm>
            <a:off x="4427538" y="4133850"/>
            <a:ext cx="3636962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Depressió de l'Ebre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Pirineus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Cadena Litoral Catalana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Sistemes Bètics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Depressió del Guadalquivir</a:t>
            </a:r>
          </a:p>
        </p:txBody>
      </p:sp>
      <p:sp>
        <p:nvSpPr>
          <p:cNvPr id="18447" name="Rectangle 8"/>
          <p:cNvSpPr>
            <a:spLocks noChangeArrowheads="1"/>
          </p:cNvSpPr>
          <p:nvPr/>
        </p:nvSpPr>
        <p:spPr bwMode="auto">
          <a:xfrm>
            <a:off x="1187450" y="5902325"/>
            <a:ext cx="30607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ca-ES">
                <a:solidFill>
                  <a:srgbClr val="FFFF99"/>
                </a:solidFill>
              </a:rPr>
              <a:t>Relleu insular</a:t>
            </a:r>
          </a:p>
        </p:txBody>
      </p:sp>
      <p:sp>
        <p:nvSpPr>
          <p:cNvPr id="18448" name="Rectangle 9"/>
          <p:cNvSpPr>
            <a:spLocks noChangeArrowheads="1"/>
          </p:cNvSpPr>
          <p:nvPr/>
        </p:nvSpPr>
        <p:spPr bwMode="auto">
          <a:xfrm>
            <a:off x="2843213" y="5783263"/>
            <a:ext cx="3708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Balears → Serra de Tramuntana.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Canàries → Teide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80450" y="6583363"/>
            <a:ext cx="463550" cy="274637"/>
          </a:xfrm>
        </p:spPr>
        <p:txBody>
          <a:bodyPr/>
          <a:lstStyle/>
          <a:p>
            <a:pPr>
              <a:defRPr/>
            </a:pPr>
            <a:fld id="{F2C69698-5DAB-4343-AC4D-9694BD3F346D}" type="slidenum">
              <a:rPr lang="ca-ES"/>
              <a:pPr>
                <a:defRPr/>
              </a:pPr>
              <a:t>20</a:t>
            </a:fld>
            <a:endParaRPr lang="ca-ES" dirty="0"/>
          </a:p>
        </p:txBody>
      </p:sp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611560" y="188640"/>
            <a:ext cx="8229600" cy="648072"/>
          </a:xfrm>
        </p:spPr>
        <p:txBody>
          <a:bodyPr/>
          <a:lstStyle/>
          <a:p>
            <a:pPr marL="54864" algn="just">
              <a:defRPr/>
            </a:pP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La </a:t>
            </a:r>
            <a:r>
              <a:rPr lang="es-ES" sz="3600" b="1" i="1" dirty="0" err="1" smtClean="0">
                <a:solidFill>
                  <a:srgbClr val="FFFF99"/>
                </a:solidFill>
                <a:latin typeface="Comic Sans MS" pitchFamily="66" charset="0"/>
              </a:rPr>
              <a:t>vegetació</a:t>
            </a: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 </a:t>
            </a:r>
            <a:r>
              <a:rPr lang="es-ES" sz="3600" b="1" i="1" dirty="0" err="1" smtClean="0">
                <a:solidFill>
                  <a:srgbClr val="FFFF99"/>
                </a:solidFill>
                <a:latin typeface="Comic Sans MS" pitchFamily="66" charset="0"/>
              </a:rPr>
              <a:t>canària</a:t>
            </a: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49155" name="AutoShape 52"/>
          <p:cNvSpPr>
            <a:spLocks/>
          </p:cNvSpPr>
          <p:nvPr/>
        </p:nvSpPr>
        <p:spPr bwMode="auto">
          <a:xfrm>
            <a:off x="323850" y="1125538"/>
            <a:ext cx="215900" cy="5327650"/>
          </a:xfrm>
          <a:prstGeom prst="leftBrace">
            <a:avLst>
              <a:gd name="adj1" fmla="val 266300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49156" name="Rectangle 1"/>
          <p:cNvSpPr>
            <a:spLocks noChangeArrowheads="1"/>
          </p:cNvSpPr>
          <p:nvPr/>
        </p:nvSpPr>
        <p:spPr bwMode="auto">
          <a:xfrm>
            <a:off x="539750" y="1063625"/>
            <a:ext cx="6516688" cy="535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Gran varietat </a:t>
            </a:r>
          </a:p>
          <a:p>
            <a:pPr>
              <a:tabLst>
                <a:tab pos="457200" algn="l"/>
              </a:tabLst>
            </a:pPr>
            <a:endParaRPr lang="ca-ES">
              <a:solidFill>
                <a:srgbClr val="FFFF99"/>
              </a:solidFill>
            </a:endParaRPr>
          </a:p>
          <a:p>
            <a:pPr>
              <a:tabLst>
                <a:tab pos="457200" algn="l"/>
              </a:tabLst>
            </a:pPr>
            <a:endParaRPr lang="ca-ES">
              <a:solidFill>
                <a:srgbClr val="FFFF99"/>
              </a:solidFill>
            </a:endParaRPr>
          </a:p>
          <a:p>
            <a:pPr>
              <a:tabLst>
                <a:tab pos="457200" algn="l"/>
              </a:tabLst>
            </a:pP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Plantes xeròfiles </a:t>
            </a: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(aulaga, tabaiba i cardones)</a:t>
            </a:r>
          </a:p>
          <a:p>
            <a:pPr eaLnBrk="0" hangingPunct="0">
              <a:tabLst>
                <a:tab pos="457200" algn="l"/>
              </a:tabLst>
            </a:pPr>
            <a:endParaRPr lang="ca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endParaRPr lang="ca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Arbres (palmeres i dragos)</a:t>
            </a:r>
          </a:p>
          <a:p>
            <a:pPr eaLnBrk="0" hangingPunct="0">
              <a:tabLst>
                <a:tab pos="457200" algn="l"/>
              </a:tabLst>
            </a:pPr>
            <a:endParaRPr lang="ca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endParaRPr lang="ca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Densos boscos </a:t>
            </a: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(de laurisilva i de pi canari) </a:t>
            </a:r>
          </a:p>
          <a:p>
            <a:pPr eaLnBrk="0" hangingPunct="0">
              <a:tabLst>
                <a:tab pos="457200" algn="l"/>
              </a:tabLst>
            </a:pPr>
            <a:endParaRPr lang="ca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endParaRPr lang="ca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endParaRPr lang="es-ES">
              <a:solidFill>
                <a:srgbClr val="FFFF99"/>
              </a:solidFill>
            </a:endParaRPr>
          </a:p>
          <a:p>
            <a:pPr eaLnBrk="0" hangingPunct="0">
              <a:tabLst>
                <a:tab pos="457200" algn="l"/>
              </a:tabLst>
            </a:pPr>
            <a:r>
              <a:rPr lang="ca-ES">
                <a:solidFill>
                  <a:srgbClr val="FFFF99"/>
                </a:solidFill>
              </a:rPr>
              <a:t>Espècies subalpines (violeta del Teide)</a:t>
            </a:r>
          </a:p>
        </p:txBody>
      </p:sp>
      <p:sp>
        <p:nvSpPr>
          <p:cNvPr id="9" name="8 Flecha abajo"/>
          <p:cNvSpPr/>
          <p:nvPr/>
        </p:nvSpPr>
        <p:spPr>
          <a:xfrm flipH="1">
            <a:off x="1116013" y="1557338"/>
            <a:ext cx="576262" cy="503237"/>
          </a:xfrm>
          <a:prstGeom prst="downArrow">
            <a:avLst/>
          </a:prstGeom>
          <a:solidFill>
            <a:srgbClr val="FFFF99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/>
          </a:p>
        </p:txBody>
      </p:sp>
      <p:pic>
        <p:nvPicPr>
          <p:cNvPr id="49158" name="Picture 1"/>
          <p:cNvPicPr>
            <a:picLocks noChangeAspect="1" noChangeArrowheads="1"/>
          </p:cNvPicPr>
          <p:nvPr/>
        </p:nvPicPr>
        <p:blipFill>
          <a:blip r:embed="rId2">
            <a:lum bright="-2000" contrast="20000"/>
          </a:blip>
          <a:srcRect/>
          <a:stretch>
            <a:fillRect/>
          </a:stretch>
        </p:blipFill>
        <p:spPr bwMode="auto">
          <a:xfrm>
            <a:off x="5003800" y="981075"/>
            <a:ext cx="3038475" cy="2808288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49159" name="Picture 3"/>
          <p:cNvPicPr>
            <a:picLocks noChangeAspect="1" noChangeArrowheads="1"/>
          </p:cNvPicPr>
          <p:nvPr/>
        </p:nvPicPr>
        <p:blipFill>
          <a:blip r:embed="rId3">
            <a:lum bright="-2000" contrast="20000"/>
          </a:blip>
          <a:srcRect/>
          <a:stretch>
            <a:fillRect/>
          </a:stretch>
        </p:blipFill>
        <p:spPr bwMode="auto">
          <a:xfrm>
            <a:off x="5003800" y="4005263"/>
            <a:ext cx="3067050" cy="2466975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  <p:cxnSp>
        <p:nvCxnSpPr>
          <p:cNvPr id="15" name="14 Conector curvado"/>
          <p:cNvCxnSpPr>
            <a:endCxn id="51203" idx="1"/>
          </p:cNvCxnSpPr>
          <p:nvPr/>
        </p:nvCxnSpPr>
        <p:spPr>
          <a:xfrm>
            <a:off x="2916238" y="3860800"/>
            <a:ext cx="2087562" cy="1377950"/>
          </a:xfrm>
          <a:prstGeom prst="curvedConnector3">
            <a:avLst>
              <a:gd name="adj1" fmla="val 36275"/>
            </a:avLst>
          </a:prstGeom>
          <a:ln w="25400">
            <a:solidFill>
              <a:srgbClr val="FFFF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8E1562-056D-4009-83E3-51D193F44FF0}" type="slidenum">
              <a:rPr lang="ca-ES"/>
              <a:pPr>
                <a:defRPr/>
              </a:pPr>
              <a:t>3</a:t>
            </a:fld>
            <a:endParaRPr lang="ca-ES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33413" y="0"/>
            <a:ext cx="8510587" cy="764704"/>
          </a:xfrm>
          <a:prstGeom prst="rect">
            <a:avLst/>
          </a:prstGeom>
        </p:spPr>
        <p:txBody>
          <a:bodyPr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fontAlgn="auto">
              <a:spcAft>
                <a:spcPts val="0"/>
              </a:spcAft>
              <a:defRPr/>
            </a:pPr>
            <a:r>
              <a:rPr lang="ca-ES" sz="28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La </a:t>
            </a:r>
            <a:r>
              <a:rPr lang="ca-ES" sz="2800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Meseta</a:t>
            </a:r>
            <a:r>
              <a:rPr lang="ca-ES" sz="28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.</a:t>
            </a:r>
            <a:endParaRPr lang="ca-ES" sz="2800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+mj-cs"/>
            </a:endParaRPr>
          </a:p>
        </p:txBody>
      </p:sp>
      <p:sp>
        <p:nvSpPr>
          <p:cNvPr id="20483" name="Rectangle 1"/>
          <p:cNvSpPr>
            <a:spLocks noChangeArrowheads="1"/>
          </p:cNvSpPr>
          <p:nvPr/>
        </p:nvSpPr>
        <p:spPr bwMode="auto">
          <a:xfrm>
            <a:off x="395288" y="765175"/>
            <a:ext cx="8353425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ca-ES">
                <a:solidFill>
                  <a:srgbClr val="FFFF99"/>
                </a:solidFill>
              </a:rPr>
              <a:t>Altiplà elevat (altitud mitjana de 600 a 700 metres)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ca-ES">
                <a:solidFill>
                  <a:srgbClr val="FFFF99"/>
                </a:solidFill>
              </a:rPr>
              <a:t>Principal unitat de relleu peninsular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ca-ES">
                <a:solidFill>
                  <a:srgbClr val="FFFF99"/>
                </a:solidFill>
              </a:rPr>
              <a:t>45 % de la superfície peninsular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ca-ES">
                <a:solidFill>
                  <a:srgbClr val="FFFF99"/>
                </a:solidFill>
              </a:rPr>
              <a:t>Condiciona la disposició de les altres unitats del relleu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ca-ES">
                <a:solidFill>
                  <a:srgbClr val="FFFF99"/>
                </a:solidFill>
              </a:rPr>
              <a:t> Al seu interior es distingueixen dos grans unitats: SubMeseta Nord i la SubMeseta Sud</a:t>
            </a:r>
            <a:endParaRPr lang="es-ES">
              <a:solidFill>
                <a:srgbClr val="FFFF99"/>
              </a:solidFill>
            </a:endParaRPr>
          </a:p>
          <a:p>
            <a:pPr eaLnBrk="0" hangingPunct="0">
              <a:buFont typeface="Wingdings" pitchFamily="2" charset="2"/>
              <a:buChar char="§"/>
            </a:pPr>
            <a:r>
              <a:rPr lang="ca-ES">
                <a:solidFill>
                  <a:srgbClr val="FFFF99"/>
                </a:solidFill>
              </a:rPr>
              <a:t>A més els Monts de Lleó, el Sistema Central i els Montes de Toledo.</a:t>
            </a:r>
          </a:p>
          <a:p>
            <a:pPr eaLnBrk="0" hangingPunct="0">
              <a:buFont typeface="Wingdings" pitchFamily="2" charset="2"/>
              <a:buChar char="§"/>
            </a:pPr>
            <a:r>
              <a:rPr lang="ca-ES">
                <a:solidFill>
                  <a:srgbClr val="FFFF99"/>
                </a:solidFill>
              </a:rPr>
              <a:t>Voregen la meseta: el massís Galaic, la Serralada Cantàbrica, el Sistema Ibèric i Sierra Morena</a:t>
            </a:r>
            <a:r>
              <a:rPr lang="es-ES">
                <a:solidFill>
                  <a:srgbClr val="FFFF99"/>
                </a:solidFill>
              </a:rPr>
              <a:t> </a:t>
            </a:r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>
            <a:lum bright="-2000" contrast="2000"/>
          </a:blip>
          <a:srcRect/>
          <a:stretch>
            <a:fillRect/>
          </a:stretch>
        </p:blipFill>
        <p:spPr bwMode="auto">
          <a:xfrm>
            <a:off x="2051050" y="3429000"/>
            <a:ext cx="4465638" cy="2979738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F4F3E0-6D33-4278-9004-5E7BEDDB902C}" type="slidenum">
              <a:rPr lang="ca-ES"/>
              <a:pPr>
                <a:defRPr/>
              </a:pPr>
              <a:t>4</a:t>
            </a:fld>
            <a:endParaRPr lang="ca-ES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33413" y="0"/>
            <a:ext cx="8510587" cy="764704"/>
          </a:xfrm>
          <a:prstGeom prst="rect">
            <a:avLst/>
          </a:prstGeom>
        </p:spPr>
        <p:txBody>
          <a:bodyPr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fontAlgn="auto">
              <a:spcAft>
                <a:spcPts val="0"/>
              </a:spcAft>
              <a:defRPr/>
            </a:pPr>
            <a:r>
              <a:rPr lang="ca-ES" sz="28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Unitats interiors de la </a:t>
            </a:r>
            <a:r>
              <a:rPr lang="ca-ES" sz="2800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Meseta</a:t>
            </a:r>
            <a:r>
              <a:rPr lang="ca-ES" sz="28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.</a:t>
            </a:r>
            <a:endParaRPr lang="ca-ES" sz="2800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+mj-cs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95288" y="765175"/>
            <a:ext cx="8208962" cy="284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lnSpc>
                <a:spcPts val="2400"/>
              </a:lnSpc>
              <a:buFont typeface="Wingdings" pitchFamily="2" charset="2"/>
              <a:buChar char="§"/>
              <a:tabLst>
                <a:tab pos="457200" algn="l"/>
                <a:tab pos="1127125" algn="l"/>
              </a:tabLst>
            </a:pPr>
            <a:r>
              <a:rPr lang="ca-ES" b="1" i="1">
                <a:solidFill>
                  <a:srgbClr val="FFFF99"/>
                </a:solidFill>
              </a:rPr>
              <a:t>SubMeseta Nord o Conca del Duero: </a:t>
            </a:r>
            <a:r>
              <a:rPr lang="ca-ES">
                <a:solidFill>
                  <a:srgbClr val="FFFF99"/>
                </a:solidFill>
              </a:rPr>
              <a:t>Elevada plana de 700-800 metres d'altitud estesa al llarg d'uns 50.000 km²</a:t>
            </a:r>
            <a:endParaRPr lang="es-ES">
              <a:solidFill>
                <a:srgbClr val="FFFF99"/>
              </a:solidFill>
            </a:endParaRPr>
          </a:p>
          <a:p>
            <a:pPr algn="just" eaLnBrk="0" hangingPunct="0">
              <a:lnSpc>
                <a:spcPts val="2400"/>
              </a:lnSpc>
              <a:buFont typeface="Wingdings" pitchFamily="2" charset="2"/>
              <a:buChar char="§"/>
              <a:tabLst>
                <a:tab pos="457200" algn="l"/>
                <a:tab pos="1127125" algn="l"/>
              </a:tabLst>
            </a:pPr>
            <a:r>
              <a:rPr lang="ca-ES" b="1" i="1">
                <a:solidFill>
                  <a:srgbClr val="FFFF99"/>
                </a:solidFill>
              </a:rPr>
              <a:t>Sistema Central: </a:t>
            </a:r>
            <a:r>
              <a:rPr lang="ca-ES">
                <a:solidFill>
                  <a:srgbClr val="FFFF99"/>
                </a:solidFill>
              </a:rPr>
              <a:t>Compost de les serres de Gredos, Béjar, Guadarrama, Ayllón, Gata i l'Estrela</a:t>
            </a:r>
            <a:endParaRPr lang="es-ES">
              <a:solidFill>
                <a:srgbClr val="FFFF99"/>
              </a:solidFill>
            </a:endParaRPr>
          </a:p>
          <a:p>
            <a:pPr algn="just" eaLnBrk="0" hangingPunct="0">
              <a:lnSpc>
                <a:spcPts val="2400"/>
              </a:lnSpc>
              <a:buFont typeface="Wingdings" pitchFamily="2" charset="2"/>
              <a:buChar char="§"/>
              <a:tabLst>
                <a:tab pos="457200" algn="l"/>
                <a:tab pos="1127125" algn="l"/>
              </a:tabLst>
            </a:pPr>
            <a:r>
              <a:rPr lang="ca-ES" b="1" i="1">
                <a:solidFill>
                  <a:srgbClr val="FFFF99"/>
                </a:solidFill>
              </a:rPr>
              <a:t>Submeseta Sud: </a:t>
            </a:r>
            <a:r>
              <a:rPr lang="ca-ES">
                <a:solidFill>
                  <a:srgbClr val="FFFF99"/>
                </a:solidFill>
              </a:rPr>
              <a:t>Formada per dos conques, la del Tajo i la del Guadiana, separades pels Monts de Toledo </a:t>
            </a:r>
            <a:endParaRPr lang="es-ES">
              <a:solidFill>
                <a:srgbClr val="FFFF99"/>
              </a:solidFill>
            </a:endParaRPr>
          </a:p>
          <a:p>
            <a:pPr algn="just" eaLnBrk="0" hangingPunct="0">
              <a:lnSpc>
                <a:spcPts val="2400"/>
              </a:lnSpc>
              <a:buFont typeface="Wingdings" pitchFamily="2" charset="2"/>
              <a:buChar char="§"/>
              <a:tabLst>
                <a:tab pos="457200" algn="l"/>
                <a:tab pos="1127125" algn="l"/>
              </a:tabLst>
            </a:pPr>
            <a:r>
              <a:rPr lang="ca-ES" b="1" i="1">
                <a:solidFill>
                  <a:srgbClr val="FFFF99"/>
                </a:solidFill>
              </a:rPr>
              <a:t>Muntanyes de Toledo: </a:t>
            </a:r>
            <a:r>
              <a:rPr lang="ca-ES">
                <a:solidFill>
                  <a:srgbClr val="FFFF99"/>
                </a:solidFill>
              </a:rPr>
              <a:t>Divideixen la SubMeseta Sud en dos conques hidrogràfiques, Tajo i Guadiana. Destaquen la Serres de Guadalupe, la Serra de Sant Pere i la de Sant Mamed, esta a Portugal</a:t>
            </a:r>
          </a:p>
        </p:txBody>
      </p:sp>
      <p:pic>
        <p:nvPicPr>
          <p:cNvPr id="21508" name="Picture 5"/>
          <p:cNvPicPr>
            <a:picLocks noChangeAspect="1" noChangeArrowheads="1"/>
          </p:cNvPicPr>
          <p:nvPr/>
        </p:nvPicPr>
        <p:blipFill>
          <a:blip r:embed="rId3">
            <a:lum bright="-6000"/>
          </a:blip>
          <a:srcRect/>
          <a:stretch>
            <a:fillRect/>
          </a:stretch>
        </p:blipFill>
        <p:spPr bwMode="auto">
          <a:xfrm>
            <a:off x="2627313" y="3716338"/>
            <a:ext cx="3889375" cy="2876550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F463AC1-C439-43F5-B7B2-B2843AFFCCC6}" type="slidenum">
              <a:rPr lang="ca-ES"/>
              <a:pPr>
                <a:defRPr/>
              </a:pPr>
              <a:t>5</a:t>
            </a:fld>
            <a:endParaRPr lang="ca-ES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33413" y="0"/>
            <a:ext cx="8510587" cy="764704"/>
          </a:xfrm>
          <a:prstGeom prst="rect">
            <a:avLst/>
          </a:prstGeom>
        </p:spPr>
        <p:txBody>
          <a:bodyPr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fontAlgn="auto">
              <a:spcAft>
                <a:spcPts val="0"/>
              </a:spcAft>
              <a:defRPr/>
            </a:pPr>
            <a:r>
              <a:rPr lang="ca-ES" sz="28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Sistemes que voregen la </a:t>
            </a:r>
            <a:r>
              <a:rPr lang="ca-ES" sz="2800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Meseta</a:t>
            </a:r>
            <a:r>
              <a:rPr lang="ca-ES" sz="28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.</a:t>
            </a:r>
            <a:endParaRPr lang="ca-ES" sz="2800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+mj-cs"/>
            </a:endParaRPr>
          </a:p>
        </p:txBody>
      </p:sp>
      <p:sp>
        <p:nvSpPr>
          <p:cNvPr id="23555" name="Rectangle 1"/>
          <p:cNvSpPr>
            <a:spLocks noChangeArrowheads="1"/>
          </p:cNvSpPr>
          <p:nvPr/>
        </p:nvSpPr>
        <p:spPr bwMode="auto">
          <a:xfrm>
            <a:off x="323850" y="728663"/>
            <a:ext cx="8424863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lnSpc>
                <a:spcPts val="2400"/>
              </a:lnSpc>
              <a:buFont typeface="Wingdings" pitchFamily="2" charset="2"/>
              <a:buChar char="§"/>
            </a:pPr>
            <a:r>
              <a:rPr lang="ca-ES" b="1" i="1">
                <a:solidFill>
                  <a:srgbClr val="FFFF99"/>
                </a:solidFill>
              </a:rPr>
              <a:t>Serralada Cantàbrica:  </a:t>
            </a:r>
            <a:r>
              <a:rPr lang="ca-ES">
                <a:solidFill>
                  <a:srgbClr val="FFFF99"/>
                </a:solidFill>
              </a:rPr>
              <a:t>discorre paral·lela a la costa, amb cims entre els 2.000 i 2.500 metres. Destaquen els Pics d'Europa</a:t>
            </a:r>
            <a:endParaRPr lang="es-ES">
              <a:solidFill>
                <a:srgbClr val="FFFF99"/>
              </a:solidFill>
            </a:endParaRPr>
          </a:p>
          <a:p>
            <a:pPr algn="just" eaLnBrk="0" hangingPunct="0">
              <a:lnSpc>
                <a:spcPts val="2400"/>
              </a:lnSpc>
              <a:buFont typeface="Wingdings" pitchFamily="2" charset="2"/>
              <a:buChar char="§"/>
            </a:pPr>
            <a:r>
              <a:rPr lang="ca-ES" b="1" i="1">
                <a:solidFill>
                  <a:srgbClr val="FFFF99"/>
                </a:solidFill>
              </a:rPr>
              <a:t>Montes de Lleó: </a:t>
            </a:r>
            <a:r>
              <a:rPr lang="ca-ES">
                <a:solidFill>
                  <a:srgbClr val="FFFF99"/>
                </a:solidFill>
              </a:rPr>
              <a:t>a l'extrem nord-occidental de la Meseta</a:t>
            </a:r>
            <a:endParaRPr lang="es-ES">
              <a:solidFill>
                <a:srgbClr val="FFFF99"/>
              </a:solidFill>
            </a:endParaRPr>
          </a:p>
          <a:p>
            <a:pPr algn="just" eaLnBrk="0" hangingPunct="0">
              <a:lnSpc>
                <a:spcPts val="2400"/>
              </a:lnSpc>
              <a:buFont typeface="Wingdings" pitchFamily="2" charset="2"/>
              <a:buChar char="§"/>
            </a:pPr>
            <a:r>
              <a:rPr lang="ca-ES" b="1" i="1">
                <a:solidFill>
                  <a:srgbClr val="FFFF99"/>
                </a:solidFill>
              </a:rPr>
              <a:t>Massís Galaic: </a:t>
            </a:r>
            <a:r>
              <a:rPr lang="ca-ES">
                <a:solidFill>
                  <a:srgbClr val="FFFF99"/>
                </a:solidFill>
              </a:rPr>
              <a:t>cims aplanats,  relleu suau, altitud mitjana de 500 metres. </a:t>
            </a:r>
            <a:endParaRPr lang="es-ES">
              <a:solidFill>
                <a:srgbClr val="FFFF99"/>
              </a:solidFill>
            </a:endParaRPr>
          </a:p>
          <a:p>
            <a:pPr algn="just" eaLnBrk="0" hangingPunct="0">
              <a:lnSpc>
                <a:spcPts val="2400"/>
              </a:lnSpc>
              <a:buFont typeface="Wingdings" pitchFamily="2" charset="2"/>
              <a:buChar char="§"/>
            </a:pPr>
            <a:r>
              <a:rPr lang="ca-ES" b="1" i="1">
                <a:solidFill>
                  <a:srgbClr val="FFFF99"/>
                </a:solidFill>
              </a:rPr>
              <a:t>Sierra Morena: </a:t>
            </a:r>
            <a:r>
              <a:rPr lang="ca-ES">
                <a:solidFill>
                  <a:srgbClr val="FFFF99"/>
                </a:solidFill>
              </a:rPr>
              <a:t>discorre al llarg de 400 km pel sud de la Meseta.  Destaca Despeñaperros. </a:t>
            </a:r>
            <a:endParaRPr lang="es-ES">
              <a:solidFill>
                <a:srgbClr val="FFFF99"/>
              </a:solidFill>
            </a:endParaRPr>
          </a:p>
          <a:p>
            <a:pPr algn="just" eaLnBrk="0" hangingPunct="0">
              <a:lnSpc>
                <a:spcPts val="2400"/>
              </a:lnSpc>
              <a:buFont typeface="Wingdings" pitchFamily="2" charset="2"/>
              <a:buChar char="§"/>
            </a:pPr>
            <a:r>
              <a:rPr lang="ca-ES" b="1" i="1">
                <a:solidFill>
                  <a:srgbClr val="FFFF99"/>
                </a:solidFill>
              </a:rPr>
              <a:t>Sistema Ibèric: </a:t>
            </a:r>
            <a:r>
              <a:rPr lang="ca-ES">
                <a:solidFill>
                  <a:srgbClr val="FFFF99"/>
                </a:solidFill>
              </a:rPr>
              <a:t>en destaquen les serres d’Albarracín i el Moncayo. </a:t>
            </a:r>
          </a:p>
        </p:txBody>
      </p:sp>
      <p:pic>
        <p:nvPicPr>
          <p:cNvPr id="23556" name="Picture 3"/>
          <p:cNvPicPr>
            <a:picLocks noChangeAspect="1" noChangeArrowheads="1"/>
          </p:cNvPicPr>
          <p:nvPr/>
        </p:nvPicPr>
        <p:blipFill>
          <a:blip r:embed="rId3">
            <a:lum bright="-6000"/>
          </a:blip>
          <a:srcRect/>
          <a:stretch>
            <a:fillRect/>
          </a:stretch>
        </p:blipFill>
        <p:spPr bwMode="auto">
          <a:xfrm>
            <a:off x="2051050" y="2997200"/>
            <a:ext cx="4752975" cy="3500438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5AFCF0-589E-43A6-8F85-3B2EE026CF92}" type="slidenum">
              <a:rPr lang="ca-ES"/>
              <a:pPr>
                <a:defRPr/>
              </a:pPr>
              <a:t>6</a:t>
            </a:fld>
            <a:endParaRPr lang="ca-ES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33413" y="0"/>
            <a:ext cx="8510587" cy="764704"/>
          </a:xfrm>
          <a:prstGeom prst="rect">
            <a:avLst/>
          </a:prstGeom>
        </p:spPr>
        <p:txBody>
          <a:bodyPr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fontAlgn="auto">
              <a:spcAft>
                <a:spcPts val="0"/>
              </a:spcAft>
              <a:defRPr/>
            </a:pPr>
            <a:r>
              <a:rPr lang="ca-ES" sz="28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Unitats exteriors a la </a:t>
            </a:r>
            <a:r>
              <a:rPr lang="ca-ES" sz="2800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Meseta</a:t>
            </a:r>
            <a:r>
              <a:rPr lang="ca-ES" sz="28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.</a:t>
            </a:r>
            <a:endParaRPr lang="ca-ES" sz="2800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+mj-cs"/>
            </a:endParaRPr>
          </a:p>
        </p:txBody>
      </p:sp>
      <p:sp>
        <p:nvSpPr>
          <p:cNvPr id="25603" name="Rectangle 1"/>
          <p:cNvSpPr>
            <a:spLocks noChangeArrowheads="1"/>
          </p:cNvSpPr>
          <p:nvPr/>
        </p:nvSpPr>
        <p:spPr bwMode="auto">
          <a:xfrm>
            <a:off x="323850" y="765175"/>
            <a:ext cx="8424863" cy="2535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lnSpc>
                <a:spcPts val="2400"/>
              </a:lnSpc>
              <a:buFont typeface="Wingdings" pitchFamily="2" charset="2"/>
              <a:buChar char="§"/>
              <a:tabLst>
                <a:tab pos="457200" algn="l"/>
              </a:tabLst>
            </a:pPr>
            <a:r>
              <a:rPr lang="ca-ES" b="1" i="1">
                <a:solidFill>
                  <a:srgbClr val="FFFF99"/>
                </a:solidFill>
              </a:rPr>
              <a:t>Depressió de l'Ebre</a:t>
            </a:r>
            <a:endParaRPr lang="es-ES" b="1" i="1">
              <a:solidFill>
                <a:srgbClr val="FFFF99"/>
              </a:solidFill>
            </a:endParaRPr>
          </a:p>
          <a:p>
            <a:pPr algn="just" eaLnBrk="0" hangingPunct="0">
              <a:lnSpc>
                <a:spcPts val="2400"/>
              </a:lnSpc>
              <a:buFont typeface="Wingdings" pitchFamily="2" charset="2"/>
              <a:buChar char="§"/>
              <a:tabLst>
                <a:tab pos="457200" algn="l"/>
              </a:tabLst>
            </a:pPr>
            <a:r>
              <a:rPr lang="ca-ES" b="1" i="1">
                <a:solidFill>
                  <a:srgbClr val="FFFF99"/>
                </a:solidFill>
              </a:rPr>
              <a:t>Pirineus: </a:t>
            </a:r>
            <a:r>
              <a:rPr lang="ca-ES">
                <a:solidFill>
                  <a:srgbClr val="FFFF99"/>
                </a:solidFill>
              </a:rPr>
              <a:t>conjunt muntanyós més elevat d'Espanya (Aneto, Mont  Perdut i la Maladeta).</a:t>
            </a:r>
            <a:endParaRPr lang="es-ES">
              <a:solidFill>
                <a:srgbClr val="FFFF99"/>
              </a:solidFill>
            </a:endParaRPr>
          </a:p>
          <a:p>
            <a:pPr algn="just" eaLnBrk="0" hangingPunct="0">
              <a:lnSpc>
                <a:spcPts val="2400"/>
              </a:lnSpc>
              <a:buFont typeface="Wingdings" pitchFamily="2" charset="2"/>
              <a:buChar char="§"/>
              <a:tabLst>
                <a:tab pos="457200" algn="l"/>
              </a:tabLst>
            </a:pPr>
            <a:r>
              <a:rPr lang="ca-ES" b="1" i="1">
                <a:solidFill>
                  <a:srgbClr val="FFFF99"/>
                </a:solidFill>
              </a:rPr>
              <a:t>Cadena Litoral Catalana: </a:t>
            </a:r>
            <a:r>
              <a:rPr lang="ca-ES">
                <a:solidFill>
                  <a:srgbClr val="FFFF99"/>
                </a:solidFill>
              </a:rPr>
              <a:t>serralada litoral, la depressió prelitoral la serralada prelitoral (Montseny, Montserrat  i  Montsant)</a:t>
            </a:r>
            <a:endParaRPr lang="es-ES">
              <a:solidFill>
                <a:srgbClr val="FFFF99"/>
              </a:solidFill>
            </a:endParaRPr>
          </a:p>
          <a:p>
            <a:pPr algn="just" eaLnBrk="0" hangingPunct="0">
              <a:lnSpc>
                <a:spcPts val="2400"/>
              </a:lnSpc>
              <a:buFont typeface="Wingdings" pitchFamily="2" charset="2"/>
              <a:buChar char="§"/>
              <a:tabLst>
                <a:tab pos="457200" algn="l"/>
              </a:tabLst>
            </a:pPr>
            <a:r>
              <a:rPr lang="ca-ES" b="1" i="1">
                <a:solidFill>
                  <a:srgbClr val="FFFF99"/>
                </a:solidFill>
              </a:rPr>
              <a:t>Sistemes Bètics: </a:t>
            </a:r>
            <a:r>
              <a:rPr lang="ca-ES">
                <a:solidFill>
                  <a:srgbClr val="FFFF99"/>
                </a:solidFill>
              </a:rPr>
              <a:t>Cadena Penibètica (Sierra Nevada). depressions Intrabètiques, sadena Subbètica</a:t>
            </a:r>
            <a:endParaRPr lang="es-ES">
              <a:solidFill>
                <a:srgbClr val="FFFF99"/>
              </a:solidFill>
            </a:endParaRPr>
          </a:p>
          <a:p>
            <a:pPr algn="just" eaLnBrk="0" hangingPunct="0">
              <a:lnSpc>
                <a:spcPts val="2400"/>
              </a:lnSpc>
              <a:buFont typeface="Wingdings" pitchFamily="2" charset="2"/>
              <a:buChar char="§"/>
              <a:tabLst>
                <a:tab pos="457200" algn="l"/>
              </a:tabLst>
            </a:pPr>
            <a:r>
              <a:rPr lang="ca-ES" b="1" i="1">
                <a:solidFill>
                  <a:srgbClr val="FFFF99"/>
                </a:solidFill>
              </a:rPr>
              <a:t>Depressió del Guadalquivir</a:t>
            </a:r>
          </a:p>
        </p:txBody>
      </p:sp>
      <p:pic>
        <p:nvPicPr>
          <p:cNvPr id="25604" name="Picture 3"/>
          <p:cNvPicPr>
            <a:picLocks noChangeAspect="1" noChangeArrowheads="1"/>
          </p:cNvPicPr>
          <p:nvPr/>
        </p:nvPicPr>
        <p:blipFill>
          <a:blip r:embed="rId3">
            <a:lum bright="-6000"/>
          </a:blip>
          <a:srcRect/>
          <a:stretch>
            <a:fillRect/>
          </a:stretch>
        </p:blipFill>
        <p:spPr bwMode="auto">
          <a:xfrm>
            <a:off x="2195513" y="3284538"/>
            <a:ext cx="4392612" cy="3255962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994521-B58A-4A12-9E74-0A77273CB443}" type="slidenum">
              <a:rPr lang="ca-ES"/>
              <a:pPr>
                <a:defRPr/>
              </a:pPr>
              <a:t>7</a:t>
            </a:fld>
            <a:endParaRPr lang="ca-ES"/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633413" y="0"/>
            <a:ext cx="8510587" cy="764704"/>
          </a:xfrm>
          <a:prstGeom prst="rect">
            <a:avLst/>
          </a:prstGeom>
        </p:spPr>
        <p:txBody>
          <a:bodyPr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/>
          <a:p>
            <a:pPr marL="54864" fontAlgn="auto">
              <a:spcAft>
                <a:spcPts val="0"/>
              </a:spcAft>
              <a:defRPr/>
            </a:pPr>
            <a:r>
              <a:rPr lang="ca-ES" sz="28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Els </a:t>
            </a:r>
            <a:r>
              <a:rPr lang="ca-ES" sz="2800" i="1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arxipèlegs</a:t>
            </a:r>
            <a:r>
              <a:rPr lang="ca-ES" sz="2800" i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+mj-ea"/>
                <a:cs typeface="+mj-cs"/>
              </a:rPr>
              <a:t>: Balears i Canàries.</a:t>
            </a:r>
            <a:endParaRPr lang="ca-ES" sz="2800" i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+mj-ea"/>
              <a:cs typeface="+mj-cs"/>
            </a:endParaRPr>
          </a:p>
        </p:txBody>
      </p:sp>
      <p:sp>
        <p:nvSpPr>
          <p:cNvPr id="27651" name="Rectangle 1"/>
          <p:cNvSpPr>
            <a:spLocks noChangeArrowheads="1"/>
          </p:cNvSpPr>
          <p:nvPr/>
        </p:nvSpPr>
        <p:spPr bwMode="auto">
          <a:xfrm>
            <a:off x="395288" y="765175"/>
            <a:ext cx="5329237" cy="284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>
              <a:lnSpc>
                <a:spcPts val="2400"/>
              </a:lnSpc>
              <a:buFont typeface="Wingdings" pitchFamily="2" charset="2"/>
              <a:buChar char="§"/>
            </a:pPr>
            <a:r>
              <a:rPr lang="ca-ES" b="1" i="1">
                <a:solidFill>
                  <a:srgbClr val="FFFF99"/>
                </a:solidFill>
              </a:rPr>
              <a:t>Illes Balears:</a:t>
            </a:r>
            <a:endParaRPr lang="es-ES" b="1" i="1">
              <a:solidFill>
                <a:srgbClr val="FFFF99"/>
              </a:solidFill>
            </a:endParaRPr>
          </a:p>
          <a:p>
            <a:pPr algn="just" eaLnBrk="0" hangingPunct="0">
              <a:lnSpc>
                <a:spcPts val="2400"/>
              </a:lnSpc>
            </a:pPr>
            <a:r>
              <a:rPr lang="ca-ES">
                <a:solidFill>
                  <a:srgbClr val="FFFF99"/>
                </a:solidFill>
              </a:rPr>
              <a:t>Illes majors: Mallorca, Menorca i Eivissa </a:t>
            </a:r>
            <a:endParaRPr lang="es-ES">
              <a:solidFill>
                <a:srgbClr val="FFFF99"/>
              </a:solidFill>
            </a:endParaRPr>
          </a:p>
          <a:p>
            <a:pPr algn="just" eaLnBrk="0" hangingPunct="0">
              <a:lnSpc>
                <a:spcPts val="2400"/>
              </a:lnSpc>
            </a:pPr>
            <a:r>
              <a:rPr lang="ca-ES">
                <a:solidFill>
                  <a:srgbClr val="FFFF99"/>
                </a:solidFill>
              </a:rPr>
              <a:t>Illes menors de Formentera, Cabrera i Conillera </a:t>
            </a:r>
            <a:endParaRPr lang="es-ES">
              <a:solidFill>
                <a:srgbClr val="FFFF99"/>
              </a:solidFill>
            </a:endParaRPr>
          </a:p>
          <a:p>
            <a:pPr algn="just" eaLnBrk="0" hangingPunct="0">
              <a:lnSpc>
                <a:spcPts val="2400"/>
              </a:lnSpc>
            </a:pPr>
            <a:r>
              <a:rPr lang="ca-ES">
                <a:solidFill>
                  <a:srgbClr val="FFFF99"/>
                </a:solidFill>
              </a:rPr>
              <a:t>Les Balears formen part del Sistema Subbètic</a:t>
            </a:r>
            <a:endParaRPr lang="es-ES">
              <a:solidFill>
                <a:srgbClr val="FFFF99"/>
              </a:solidFill>
            </a:endParaRPr>
          </a:p>
          <a:p>
            <a:pPr algn="just" eaLnBrk="0" hangingPunct="0">
              <a:lnSpc>
                <a:spcPts val="2400"/>
              </a:lnSpc>
            </a:pPr>
            <a:r>
              <a:rPr lang="ca-ES">
                <a:solidFill>
                  <a:srgbClr val="FFFF99"/>
                </a:solidFill>
              </a:rPr>
              <a:t>Altura màxima: serra de Tramuntana</a:t>
            </a:r>
            <a:endParaRPr lang="es-ES">
              <a:solidFill>
                <a:srgbClr val="FFFF99"/>
              </a:solidFill>
            </a:endParaRPr>
          </a:p>
          <a:p>
            <a:pPr algn="just" eaLnBrk="0" hangingPunct="0">
              <a:lnSpc>
                <a:spcPts val="2400"/>
              </a:lnSpc>
              <a:buFont typeface="Wingdings" pitchFamily="2" charset="2"/>
              <a:buChar char="§"/>
            </a:pPr>
            <a:r>
              <a:rPr lang="ca-ES" b="1" i="1">
                <a:solidFill>
                  <a:srgbClr val="FFFF99"/>
                </a:solidFill>
              </a:rPr>
              <a:t>Illes Canàries:</a:t>
            </a:r>
            <a:endParaRPr lang="es-ES" b="1" i="1">
              <a:solidFill>
                <a:srgbClr val="FFFF99"/>
              </a:solidFill>
            </a:endParaRPr>
          </a:p>
          <a:p>
            <a:pPr algn="just" eaLnBrk="0" hangingPunct="0">
              <a:lnSpc>
                <a:spcPts val="2400"/>
              </a:lnSpc>
            </a:pPr>
            <a:r>
              <a:rPr lang="ca-ES">
                <a:solidFill>
                  <a:srgbClr val="FFFF99"/>
                </a:solidFill>
              </a:rPr>
              <a:t>Situades a l'oceà Atlàntic</a:t>
            </a:r>
            <a:endParaRPr lang="es-ES">
              <a:solidFill>
                <a:srgbClr val="FFFF99"/>
              </a:solidFill>
            </a:endParaRPr>
          </a:p>
          <a:p>
            <a:pPr algn="just" eaLnBrk="0" hangingPunct="0">
              <a:lnSpc>
                <a:spcPts val="2400"/>
              </a:lnSpc>
            </a:pPr>
            <a:r>
              <a:rPr lang="ca-ES">
                <a:solidFill>
                  <a:srgbClr val="FFFF99"/>
                </a:solidFill>
              </a:rPr>
              <a:t>Són terres d'origen volcànic</a:t>
            </a:r>
            <a:endParaRPr lang="es-ES">
              <a:solidFill>
                <a:srgbClr val="FFFF99"/>
              </a:solidFill>
            </a:endParaRPr>
          </a:p>
          <a:p>
            <a:pPr algn="just" eaLnBrk="0" hangingPunct="0">
              <a:lnSpc>
                <a:spcPts val="2400"/>
              </a:lnSpc>
            </a:pPr>
            <a:r>
              <a:rPr lang="ca-ES">
                <a:solidFill>
                  <a:srgbClr val="FFFF99"/>
                </a:solidFill>
              </a:rPr>
              <a:t>Paisatge canari  típicament volcànic</a:t>
            </a:r>
          </a:p>
        </p:txBody>
      </p:sp>
      <p:pic>
        <p:nvPicPr>
          <p:cNvPr id="27652" name="Picture 2"/>
          <p:cNvPicPr>
            <a:picLocks noChangeAspect="1" noChangeArrowheads="1"/>
          </p:cNvPicPr>
          <p:nvPr/>
        </p:nvPicPr>
        <p:blipFill>
          <a:blip r:embed="rId3">
            <a:lum bright="-20000" contrast="32000"/>
          </a:blip>
          <a:srcRect/>
          <a:stretch>
            <a:fillRect/>
          </a:stretch>
        </p:blipFill>
        <p:spPr bwMode="auto">
          <a:xfrm>
            <a:off x="5795963" y="981075"/>
            <a:ext cx="2879725" cy="2468563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27653" name="Picture 3"/>
          <p:cNvPicPr>
            <a:picLocks noChangeAspect="1" noChangeArrowheads="1"/>
          </p:cNvPicPr>
          <p:nvPr/>
        </p:nvPicPr>
        <p:blipFill>
          <a:blip r:embed="rId4">
            <a:lum bright="-20000" contrast="32000"/>
          </a:blip>
          <a:srcRect/>
          <a:stretch>
            <a:fillRect/>
          </a:stretch>
        </p:blipFill>
        <p:spPr bwMode="auto">
          <a:xfrm>
            <a:off x="971550" y="3789363"/>
            <a:ext cx="6667500" cy="2686050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7A6555-CA36-44C0-A710-FB669F8D0BB4}" type="slidenum">
              <a:rPr lang="ca-ES"/>
              <a:pPr>
                <a:defRPr/>
              </a:pPr>
              <a:t>8</a:t>
            </a:fld>
            <a:endParaRPr lang="ca-ES"/>
          </a:p>
        </p:txBody>
      </p:sp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611560" y="188640"/>
            <a:ext cx="8229600" cy="648072"/>
          </a:xfrm>
        </p:spPr>
        <p:txBody>
          <a:bodyPr/>
          <a:lstStyle/>
          <a:p>
            <a:pPr marL="54864" algn="just">
              <a:defRPr/>
            </a:pP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La </a:t>
            </a:r>
            <a:r>
              <a:rPr lang="es-ES" sz="3600" b="1" i="1" dirty="0" err="1" smtClean="0">
                <a:solidFill>
                  <a:srgbClr val="FFFF99"/>
                </a:solidFill>
                <a:latin typeface="Comic Sans MS" pitchFamily="66" charset="0"/>
              </a:rPr>
              <a:t>hidrografia</a:t>
            </a:r>
            <a:r>
              <a:rPr lang="es-ES" sz="3600" b="1" i="1" dirty="0" smtClean="0">
                <a:solidFill>
                  <a:srgbClr val="FFFF99"/>
                </a:solidFill>
                <a:latin typeface="Comic Sans MS" pitchFamily="66" charset="0"/>
              </a:rPr>
              <a:t>.</a:t>
            </a:r>
          </a:p>
        </p:txBody>
      </p:sp>
      <p:sp>
        <p:nvSpPr>
          <p:cNvPr id="36867" name="4 Rectángulo"/>
          <p:cNvSpPr>
            <a:spLocks noChangeArrowheads="1"/>
          </p:cNvSpPr>
          <p:nvPr/>
        </p:nvSpPr>
        <p:spPr bwMode="auto">
          <a:xfrm>
            <a:off x="1116013" y="1268413"/>
            <a:ext cx="2117725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a-ES">
                <a:solidFill>
                  <a:srgbClr val="FFFF99"/>
                </a:solidFill>
              </a:rPr>
              <a:t>Vessant cantàbric</a:t>
            </a:r>
            <a:endParaRPr lang="es-ES">
              <a:solidFill>
                <a:srgbClr val="FFFF99"/>
              </a:solidFill>
            </a:endParaRPr>
          </a:p>
        </p:txBody>
      </p:sp>
      <p:sp>
        <p:nvSpPr>
          <p:cNvPr id="36868" name="AutoShape 52"/>
          <p:cNvSpPr>
            <a:spLocks/>
          </p:cNvSpPr>
          <p:nvPr/>
        </p:nvSpPr>
        <p:spPr bwMode="auto">
          <a:xfrm>
            <a:off x="3276600" y="1052513"/>
            <a:ext cx="142875" cy="792162"/>
          </a:xfrm>
          <a:prstGeom prst="leftBrace">
            <a:avLst>
              <a:gd name="adj1" fmla="val 268392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36869" name="23 Rectángulo"/>
          <p:cNvSpPr>
            <a:spLocks noChangeArrowheads="1"/>
          </p:cNvSpPr>
          <p:nvPr/>
        </p:nvSpPr>
        <p:spPr bwMode="auto">
          <a:xfrm>
            <a:off x="250825" y="3500438"/>
            <a:ext cx="6778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a-ES" sz="2000" i="1">
                <a:solidFill>
                  <a:srgbClr val="FFFF99"/>
                </a:solidFill>
              </a:rPr>
              <a:t>Rius</a:t>
            </a:r>
            <a:endParaRPr lang="es-ES" sz="2000" i="1">
              <a:solidFill>
                <a:srgbClr val="FFFF99"/>
              </a:solidFill>
            </a:endParaRPr>
          </a:p>
        </p:txBody>
      </p:sp>
      <p:sp>
        <p:nvSpPr>
          <p:cNvPr id="36870" name="AutoShape 52"/>
          <p:cNvSpPr>
            <a:spLocks/>
          </p:cNvSpPr>
          <p:nvPr/>
        </p:nvSpPr>
        <p:spPr bwMode="auto">
          <a:xfrm>
            <a:off x="971550" y="1052513"/>
            <a:ext cx="215900" cy="5400675"/>
          </a:xfrm>
          <a:prstGeom prst="leftBrace">
            <a:avLst>
              <a:gd name="adj1" fmla="val 266360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36871" name="Rectangle 1"/>
          <p:cNvSpPr>
            <a:spLocks noChangeArrowheads="1"/>
          </p:cNvSpPr>
          <p:nvPr/>
        </p:nvSpPr>
        <p:spPr bwMode="auto">
          <a:xfrm>
            <a:off x="3419475" y="1125538"/>
            <a:ext cx="4968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ca-ES">
                <a:solidFill>
                  <a:srgbClr val="FFFF99"/>
                </a:solidFill>
              </a:rPr>
              <a:t>Rius curts i amb cabal abundant i regular </a:t>
            </a:r>
            <a:endParaRPr lang="es-ES">
              <a:solidFill>
                <a:srgbClr val="FFFF99"/>
              </a:solidFill>
            </a:endParaRPr>
          </a:p>
          <a:p>
            <a:pPr eaLnBrk="0" hangingPunct="0"/>
            <a:r>
              <a:rPr lang="ca-ES">
                <a:solidFill>
                  <a:srgbClr val="FFFF99"/>
                </a:solidFill>
              </a:rPr>
              <a:t>Nervion, Nalon i Navia</a:t>
            </a:r>
          </a:p>
        </p:txBody>
      </p:sp>
      <p:sp>
        <p:nvSpPr>
          <p:cNvPr id="36872" name="13 Rectángulo"/>
          <p:cNvSpPr>
            <a:spLocks noChangeArrowheads="1"/>
          </p:cNvSpPr>
          <p:nvPr/>
        </p:nvSpPr>
        <p:spPr bwMode="auto">
          <a:xfrm>
            <a:off x="1042988" y="3357563"/>
            <a:ext cx="19240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a-ES">
                <a:solidFill>
                  <a:srgbClr val="FFFF99"/>
                </a:solidFill>
              </a:rPr>
              <a:t>Vessant atlàntic</a:t>
            </a:r>
            <a:endParaRPr lang="es-ES">
              <a:solidFill>
                <a:srgbClr val="FFFF99"/>
              </a:solidFill>
            </a:endParaRPr>
          </a:p>
        </p:txBody>
      </p:sp>
      <p:sp>
        <p:nvSpPr>
          <p:cNvPr id="36873" name="14 Rectángulo"/>
          <p:cNvSpPr>
            <a:spLocks noChangeArrowheads="1"/>
          </p:cNvSpPr>
          <p:nvPr/>
        </p:nvSpPr>
        <p:spPr bwMode="auto">
          <a:xfrm>
            <a:off x="1042988" y="5516563"/>
            <a:ext cx="23701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ca-ES">
                <a:solidFill>
                  <a:srgbClr val="FFFF99"/>
                </a:solidFill>
              </a:rPr>
              <a:t>Vessant mediterrani</a:t>
            </a:r>
            <a:endParaRPr lang="es-ES">
              <a:solidFill>
                <a:srgbClr val="FFFF99"/>
              </a:solidFill>
            </a:endParaRPr>
          </a:p>
        </p:txBody>
      </p:sp>
      <p:sp>
        <p:nvSpPr>
          <p:cNvPr id="36874" name="AutoShape 52"/>
          <p:cNvSpPr>
            <a:spLocks/>
          </p:cNvSpPr>
          <p:nvPr/>
        </p:nvSpPr>
        <p:spPr bwMode="auto">
          <a:xfrm>
            <a:off x="2987675" y="3141663"/>
            <a:ext cx="144463" cy="792162"/>
          </a:xfrm>
          <a:prstGeom prst="leftBrace">
            <a:avLst>
              <a:gd name="adj1" fmla="val 265442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36875" name="AutoShape 52"/>
          <p:cNvSpPr>
            <a:spLocks/>
          </p:cNvSpPr>
          <p:nvPr/>
        </p:nvSpPr>
        <p:spPr bwMode="auto">
          <a:xfrm>
            <a:off x="3419475" y="5229225"/>
            <a:ext cx="144463" cy="1008063"/>
          </a:xfrm>
          <a:prstGeom prst="leftBrace">
            <a:avLst>
              <a:gd name="adj1" fmla="val 265422"/>
              <a:gd name="adj2" fmla="val 50074"/>
            </a:avLst>
          </a:prstGeom>
          <a:noFill/>
          <a:ln w="25400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ca-ES">
              <a:solidFill>
                <a:srgbClr val="FFFF99"/>
              </a:solidFill>
            </a:endParaRPr>
          </a:p>
        </p:txBody>
      </p:sp>
      <p:sp>
        <p:nvSpPr>
          <p:cNvPr id="36876" name="Rectangle 2"/>
          <p:cNvSpPr>
            <a:spLocks noChangeArrowheads="1"/>
          </p:cNvSpPr>
          <p:nvPr/>
        </p:nvSpPr>
        <p:spPr bwMode="auto">
          <a:xfrm>
            <a:off x="3059113" y="3213100"/>
            <a:ext cx="54006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ca-ES">
                <a:solidFill>
                  <a:srgbClr val="FFFF99"/>
                </a:solidFill>
              </a:rPr>
              <a:t>Rius llargs i força cabalosos.</a:t>
            </a:r>
            <a:endParaRPr lang="es-ES">
              <a:solidFill>
                <a:srgbClr val="FFFF99"/>
              </a:solidFill>
            </a:endParaRPr>
          </a:p>
          <a:p>
            <a:pPr eaLnBrk="0" hangingPunct="0"/>
            <a:r>
              <a:rPr lang="ca-ES">
                <a:solidFill>
                  <a:srgbClr val="FFFF99"/>
                </a:solidFill>
              </a:rPr>
              <a:t>Miño, Duero, Tajo, Guadiana i Guadalquivir</a:t>
            </a:r>
          </a:p>
        </p:txBody>
      </p:sp>
      <p:sp>
        <p:nvSpPr>
          <p:cNvPr id="36877" name="Rectangle 3"/>
          <p:cNvSpPr>
            <a:spLocks noChangeArrowheads="1"/>
          </p:cNvSpPr>
          <p:nvPr/>
        </p:nvSpPr>
        <p:spPr bwMode="auto">
          <a:xfrm>
            <a:off x="3563938" y="5084763"/>
            <a:ext cx="518477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ca-ES">
                <a:solidFill>
                  <a:srgbClr val="FFFF99"/>
                </a:solidFill>
              </a:rPr>
              <a:t>Curts i amb una forta irregularitat estacional</a:t>
            </a:r>
            <a:endParaRPr lang="es-ES">
              <a:solidFill>
                <a:srgbClr val="FFFF99"/>
              </a:solidFill>
            </a:endParaRPr>
          </a:p>
          <a:p>
            <a:pPr eaLnBrk="0" hangingPunct="0"/>
            <a:r>
              <a:rPr lang="ca-ES">
                <a:solidFill>
                  <a:srgbClr val="FFFF99"/>
                </a:solidFill>
              </a:rPr>
              <a:t>Túria, el Xúquer i el Segura</a:t>
            </a:r>
            <a:endParaRPr lang="es-ES">
              <a:solidFill>
                <a:srgbClr val="FFFF99"/>
              </a:solidFill>
            </a:endParaRPr>
          </a:p>
          <a:p>
            <a:pPr eaLnBrk="0" hangingPunct="0"/>
            <a:r>
              <a:rPr lang="ca-ES">
                <a:solidFill>
                  <a:srgbClr val="FFFF99"/>
                </a:solidFill>
              </a:rPr>
              <a:t>L'Ebre (928 km): únic gran riu peninsular que aboca a la Mediterrània</a:t>
            </a:r>
          </a:p>
        </p:txBody>
      </p:sp>
      <p:pic>
        <p:nvPicPr>
          <p:cNvPr id="36878" name="Picture 4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6300788" y="1700213"/>
            <a:ext cx="2374900" cy="1589087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  <p:pic>
        <p:nvPicPr>
          <p:cNvPr id="36879" name="Picture 6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1331913" y="4149725"/>
            <a:ext cx="1871662" cy="1162050"/>
          </a:xfrm>
          <a:prstGeom prst="rect">
            <a:avLst/>
          </a:prstGeom>
          <a:noFill/>
          <a:ln w="34925">
            <a:solidFill>
              <a:srgbClr val="FFFF99"/>
            </a:solidFill>
            <a:miter lim="800000"/>
            <a:headEnd/>
            <a:tailEnd/>
          </a:ln>
        </p:spPr>
      </p:pic>
      <p:cxnSp>
        <p:nvCxnSpPr>
          <p:cNvPr id="23" name="22 Conector curvado"/>
          <p:cNvCxnSpPr/>
          <p:nvPr/>
        </p:nvCxnSpPr>
        <p:spPr>
          <a:xfrm>
            <a:off x="3995738" y="1700213"/>
            <a:ext cx="2232025" cy="936625"/>
          </a:xfrm>
          <a:prstGeom prst="curvedConnector3">
            <a:avLst>
              <a:gd name="adj1" fmla="val -1357"/>
            </a:avLst>
          </a:prstGeom>
          <a:ln w="25400">
            <a:solidFill>
              <a:srgbClr val="FFFF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27 Conector curvado"/>
          <p:cNvCxnSpPr>
            <a:endCxn id="8198" idx="3"/>
          </p:cNvCxnSpPr>
          <p:nvPr/>
        </p:nvCxnSpPr>
        <p:spPr>
          <a:xfrm rot="10800000" flipV="1">
            <a:off x="3203575" y="3789363"/>
            <a:ext cx="1655763" cy="941387"/>
          </a:xfrm>
          <a:prstGeom prst="curvedConnector3">
            <a:avLst>
              <a:gd name="adj1" fmla="val 3029"/>
            </a:avLst>
          </a:prstGeom>
          <a:ln w="25400">
            <a:solidFill>
              <a:srgbClr val="FFFF99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/>
          </p:nvPr>
        </p:nvSpPr>
        <p:spPr>
          <a:xfrm>
            <a:off x="251520" y="0"/>
            <a:ext cx="8712968" cy="2088232"/>
          </a:xfrm>
        </p:spPr>
        <p:txBody>
          <a:bodyPr lIns="45720" rIns="228600">
            <a:noAutofit/>
          </a:bodyPr>
          <a:lstStyle/>
          <a:p>
            <a:pPr marL="0" algn="ctr" fontAlgn="auto">
              <a:spcAft>
                <a:spcPts val="0"/>
              </a:spcAft>
              <a:defRPr/>
            </a:pPr>
            <a:r>
              <a:rPr lang="ca-ES" sz="4400" b="1" i="1" dirty="0" smtClean="0">
                <a:solidFill>
                  <a:srgbClr val="FFFF99"/>
                </a:solidFill>
              </a:rPr>
              <a:t>6.3. El clima.</a:t>
            </a:r>
            <a:r>
              <a:rPr lang="es-ES" sz="4800" b="1" i="1" dirty="0" smtClean="0">
                <a:solidFill>
                  <a:srgbClr val="FFFF99"/>
                </a:solidFill>
              </a:rPr>
              <a:t/>
            </a:r>
            <a:br>
              <a:rPr lang="es-ES" sz="4800" b="1" i="1" dirty="0" smtClean="0">
                <a:solidFill>
                  <a:srgbClr val="FFFF99"/>
                </a:solidFill>
              </a:rPr>
            </a:br>
            <a:endParaRPr lang="es-ES" sz="4800" b="1" i="1" dirty="0">
              <a:solidFill>
                <a:srgbClr val="FFFF99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54453AB-5EEF-4211-9FD7-4DE26780E14D}" type="slidenum">
              <a:rPr lang="ca-ES"/>
              <a:pPr>
                <a:defRPr/>
              </a:pPr>
              <a:t>9</a:t>
            </a:fld>
            <a:endParaRPr lang="ca-ES"/>
          </a:p>
        </p:txBody>
      </p:sp>
      <p:pic>
        <p:nvPicPr>
          <p:cNvPr id="3789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87450" y="1557338"/>
            <a:ext cx="6985000" cy="4970462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undición">
  <a:themeElements>
    <a:clrScheme name="Fundición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undición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undició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1801</TotalTime>
  <Words>852</Words>
  <Application>Microsoft Office PowerPoint</Application>
  <PresentationFormat>On-screen Show (4:3)</PresentationFormat>
  <Paragraphs>186</Paragraphs>
  <Slides>20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Plantilla de diseño</vt:lpstr>
      </vt:variant>
      <vt:variant>
        <vt:i4>9</vt:i4>
      </vt:variant>
      <vt:variant>
        <vt:lpstr>Títulos de diapositiva</vt:lpstr>
      </vt:variant>
      <vt:variant>
        <vt:i4>20</vt:i4>
      </vt:variant>
    </vt:vector>
  </HeadingPairs>
  <TitlesOfParts>
    <vt:vector size="34" baseType="lpstr">
      <vt:lpstr>Comic Sans MS</vt:lpstr>
      <vt:lpstr>Arial</vt:lpstr>
      <vt:lpstr>Rockwell</vt:lpstr>
      <vt:lpstr>Wingdings 2</vt:lpstr>
      <vt:lpstr>Wingdings</vt:lpstr>
      <vt:lpstr>Fundición</vt:lpstr>
      <vt:lpstr>Fundición</vt:lpstr>
      <vt:lpstr>Fundición</vt:lpstr>
      <vt:lpstr>Fundición</vt:lpstr>
      <vt:lpstr>Fundición</vt:lpstr>
      <vt:lpstr>Fundición</vt:lpstr>
      <vt:lpstr>Fundición</vt:lpstr>
      <vt:lpstr>Fundición</vt:lpstr>
      <vt:lpstr>Fundición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</vt:vector>
  </TitlesOfParts>
  <Company>..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Sala  - Arnau</dc:creator>
  <cp:lastModifiedBy>CORI CIRERA SALÓ</cp:lastModifiedBy>
  <cp:revision>189</cp:revision>
  <dcterms:created xsi:type="dcterms:W3CDTF">2006-07-04T14:20:03Z</dcterms:created>
  <dcterms:modified xsi:type="dcterms:W3CDTF">2011-09-25T17:34:43Z</dcterms:modified>
</cp:coreProperties>
</file>