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notesMasterIdLst>
    <p:notesMasterId r:id="rId20"/>
  </p:notesMasterIdLst>
  <p:handoutMasterIdLst>
    <p:handoutMasterId r:id="rId21"/>
  </p:handoutMasterIdLst>
  <p:sldIdLst>
    <p:sldId id="312" r:id="rId2"/>
    <p:sldId id="318" r:id="rId3"/>
    <p:sldId id="360" r:id="rId4"/>
    <p:sldId id="361" r:id="rId5"/>
    <p:sldId id="362" r:id="rId6"/>
    <p:sldId id="353" r:id="rId7"/>
    <p:sldId id="350" r:id="rId8"/>
    <p:sldId id="354" r:id="rId9"/>
    <p:sldId id="352" r:id="rId10"/>
    <p:sldId id="288" r:id="rId11"/>
    <p:sldId id="355" r:id="rId12"/>
    <p:sldId id="357" r:id="rId13"/>
    <p:sldId id="358" r:id="rId14"/>
    <p:sldId id="359" r:id="rId15"/>
    <p:sldId id="342" r:id="rId16"/>
    <p:sldId id="290" r:id="rId17"/>
    <p:sldId id="344" r:id="rId18"/>
    <p:sldId id="356" r:id="rId19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3300"/>
    <a:srgbClr val="008000"/>
    <a:srgbClr val="000066"/>
    <a:srgbClr val="33C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6" autoAdjust="0"/>
    <p:restoredTop sz="94660"/>
  </p:normalViewPr>
  <p:slideViewPr>
    <p:cSldViewPr>
      <p:cViewPr varScale="1">
        <p:scale>
          <a:sx n="95" d="100"/>
          <a:sy n="95" d="100"/>
        </p:scale>
        <p:origin x="-35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78183ACF-EE66-4402-A7FB-773D9452542B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noProof="0" smtClean="0"/>
              <a:t>Haga clic para modificar el estilo de texto del patrón</a:t>
            </a:r>
          </a:p>
          <a:p>
            <a:pPr lvl="1"/>
            <a:r>
              <a:rPr lang="ca-ES" noProof="0" smtClean="0"/>
              <a:t>Segundo nivel</a:t>
            </a:r>
          </a:p>
          <a:p>
            <a:pPr lvl="2"/>
            <a:r>
              <a:rPr lang="ca-ES" noProof="0" smtClean="0"/>
              <a:t>Tercer nivel</a:t>
            </a:r>
          </a:p>
          <a:p>
            <a:pPr lvl="3"/>
            <a:r>
              <a:rPr lang="ca-ES" noProof="0" smtClean="0"/>
              <a:t>Cuarto nivel</a:t>
            </a:r>
          </a:p>
          <a:p>
            <a:pPr lvl="4"/>
            <a:r>
              <a:rPr lang="ca-ES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1614384F-5F62-4713-AC18-9FA566F6F9C1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8AD3E46-4030-4FF4-B642-7D27760434EF}" type="slidenum">
              <a:rPr lang="ca-ES" smtClean="0"/>
              <a:pPr/>
              <a:t>1</a:t>
            </a:fld>
            <a:endParaRPr lang="ca-ES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6F32450-5323-42B7-AD34-5F2B16743B56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FF66B-0F32-41DC-9116-8031667B69D2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82EA2-B3E3-4CD1-B0DF-9CA0B3550EBA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/>
          <a:lstStyle/>
          <a:p>
            <a:r>
              <a:rPr lang="es-E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6238"/>
            <a:ext cx="40386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39175" y="6515100"/>
            <a:ext cx="463550" cy="2730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AB1A0-131E-4A6D-86FE-2A4F2582A9A5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</p:spPr>
        <p:txBody>
          <a:bodyPr/>
          <a:lstStyle/>
          <a:p>
            <a:r>
              <a:rPr lang="es-E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6238"/>
            <a:ext cx="8229600" cy="4525962"/>
          </a:xfrm>
        </p:spPr>
        <p:txBody>
          <a:bodyPr/>
          <a:lstStyle/>
          <a:p>
            <a:pPr lvl="0"/>
            <a:r>
              <a:rPr lang="es-ES"/>
              <a:t>Click to edit Master text styles</a:t>
            </a:r>
          </a:p>
          <a:p>
            <a:pPr lvl="1"/>
            <a:r>
              <a:rPr lang="es-ES"/>
              <a:t>Second level</a:t>
            </a:r>
          </a:p>
          <a:p>
            <a:pPr lvl="2"/>
            <a:r>
              <a:rPr lang="es-ES"/>
              <a:t>Third level</a:t>
            </a:r>
          </a:p>
          <a:p>
            <a:pPr lvl="3"/>
            <a:r>
              <a:rPr lang="es-ES"/>
              <a:t>Fourth level</a:t>
            </a:r>
          </a:p>
          <a:p>
            <a:pPr lvl="4"/>
            <a:r>
              <a:rPr lang="es-E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295400" y="6400800"/>
            <a:ext cx="4211638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>
          <a:xfrm>
            <a:off x="5562600" y="6400800"/>
            <a:ext cx="3001963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39175" y="6515100"/>
            <a:ext cx="463550" cy="2730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AACE94-3F7A-4313-9D86-47A67B2D4CDE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AAE9ECC-582D-4284-97EA-21BD9DEEC33F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B7007A6-A89D-49B1-BD9A-BA0A98BBC218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0A520A7-2FF4-4ED2-842F-35106A2CF0DC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 Rectángulo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10 Rectángulo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9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0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1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7AB0B4F-8BC3-4DE1-91F2-92AE14BB2E4F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3A3859D-775F-4A38-B954-F057835F4109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46BA9-892C-43E7-BE01-2841DAFE247A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Rectángulo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2D98758F-4869-4822-B7EF-C52CA5C64617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8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5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A6C197B2-8DCF-43B0-8848-9F55EE203B8D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F2D8D632-CC75-429F-B880-4CF1FDD35191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08" r:id="rId7"/>
    <p:sldLayoutId id="2147483917" r:id="rId8"/>
    <p:sldLayoutId id="2147483918" r:id="rId9"/>
    <p:sldLayoutId id="2147483907" r:id="rId10"/>
    <p:sldLayoutId id="2147483906" r:id="rId11"/>
    <p:sldLayoutId id="2147483909" r:id="rId12"/>
    <p:sldLayoutId id="2147483910" r:id="rId13"/>
  </p:sldLayoutIdLst>
  <p:hf hdr="0" ftr="0" dt="0"/>
  <p:txStyles>
    <p:titleStyle>
      <a:lvl1pPr marL="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2pPr>
      <a:lvl3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3pPr>
      <a:lvl4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4pPr>
      <a:lvl5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du365.cat/primaria/muds/socials/catrelleu/index.htm" TargetMode="Externa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836712"/>
            <a:ext cx="9395520" cy="1512168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ca-ES" b="1" i="1" dirty="0" smtClean="0">
                <a:solidFill>
                  <a:srgbClr val="FFFF99"/>
                </a:solidFill>
              </a:rPr>
              <a:t>Unitat 7: </a:t>
            </a:r>
            <a:br>
              <a:rPr lang="ca-ES" b="1" i="1" dirty="0" smtClean="0">
                <a:solidFill>
                  <a:srgbClr val="FFFF99"/>
                </a:solidFill>
              </a:rPr>
            </a:br>
            <a:r>
              <a:rPr lang="ca-ES" b="1" i="1" dirty="0" smtClean="0">
                <a:solidFill>
                  <a:srgbClr val="FFFF99"/>
                </a:solidFill>
              </a:rPr>
              <a:t>El medi natural de Catalunya.</a:t>
            </a:r>
          </a:p>
        </p:txBody>
      </p:sp>
      <p:sp>
        <p:nvSpPr>
          <p:cNvPr id="4" name="Rectangle 15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72BF517-442A-4BF3-96D4-93CD5585149C}" type="slidenum">
              <a:rPr lang="ca-ES"/>
              <a:pPr>
                <a:defRPr/>
              </a:pPr>
              <a:t>1</a:t>
            </a:fld>
            <a:endParaRPr lang="ca-ES"/>
          </a:p>
        </p:txBody>
      </p:sp>
      <p:pic>
        <p:nvPicPr>
          <p:cNvPr id="15363" name="Picture 4" descr="C:\Cole\Logo\logopag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56550" y="260350"/>
            <a:ext cx="795338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24075" y="2852738"/>
            <a:ext cx="4633913" cy="371475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4D1C777-2803-451E-B0D4-D2487404CEEE}" type="slidenum">
              <a:rPr lang="ca-ES"/>
              <a:pPr>
                <a:defRPr/>
              </a:pPr>
              <a:t>10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Xarxa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hidrogràfica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4579" name="AutoShape 52"/>
          <p:cNvSpPr>
            <a:spLocks/>
          </p:cNvSpPr>
          <p:nvPr/>
        </p:nvSpPr>
        <p:spPr bwMode="auto">
          <a:xfrm>
            <a:off x="2843213" y="1125538"/>
            <a:ext cx="73025" cy="863600"/>
          </a:xfrm>
          <a:prstGeom prst="leftBrace">
            <a:avLst>
              <a:gd name="adj1" fmla="val 262364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4580" name="23 Rectángulo"/>
          <p:cNvSpPr>
            <a:spLocks noChangeArrowheads="1"/>
          </p:cNvSpPr>
          <p:nvPr/>
        </p:nvSpPr>
        <p:spPr bwMode="auto">
          <a:xfrm>
            <a:off x="250825" y="3500438"/>
            <a:ext cx="677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000" i="1">
                <a:solidFill>
                  <a:srgbClr val="FFFF99"/>
                </a:solidFill>
              </a:rPr>
              <a:t>Rius</a:t>
            </a:r>
            <a:endParaRPr lang="es-ES" sz="2000" i="1">
              <a:solidFill>
                <a:srgbClr val="FFFF99"/>
              </a:solidFill>
            </a:endParaRPr>
          </a:p>
        </p:txBody>
      </p:sp>
      <p:sp>
        <p:nvSpPr>
          <p:cNvPr id="24581" name="AutoShape 52"/>
          <p:cNvSpPr>
            <a:spLocks/>
          </p:cNvSpPr>
          <p:nvPr/>
        </p:nvSpPr>
        <p:spPr bwMode="auto">
          <a:xfrm>
            <a:off x="971550" y="1052513"/>
            <a:ext cx="215900" cy="5400675"/>
          </a:xfrm>
          <a:prstGeom prst="leftBrace">
            <a:avLst>
              <a:gd name="adj1" fmla="val 26636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4582" name="14 Rectángulo"/>
          <p:cNvSpPr>
            <a:spLocks noChangeArrowheads="1"/>
          </p:cNvSpPr>
          <p:nvPr/>
        </p:nvSpPr>
        <p:spPr bwMode="auto">
          <a:xfrm>
            <a:off x="1116013" y="3429000"/>
            <a:ext cx="1651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Rius Pirinencs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4583" name="18 Rectángulo"/>
          <p:cNvSpPr>
            <a:spLocks noChangeArrowheads="1"/>
          </p:cNvSpPr>
          <p:nvPr/>
        </p:nvSpPr>
        <p:spPr bwMode="auto">
          <a:xfrm>
            <a:off x="1042988" y="1341438"/>
            <a:ext cx="18272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Conca de l’Ebre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4584" name="19 Rectángulo"/>
          <p:cNvSpPr>
            <a:spLocks noChangeArrowheads="1"/>
          </p:cNvSpPr>
          <p:nvPr/>
        </p:nvSpPr>
        <p:spPr bwMode="auto">
          <a:xfrm>
            <a:off x="1042988" y="2420938"/>
            <a:ext cx="1912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Conca del Segre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4585" name="Rectangle 1"/>
          <p:cNvSpPr>
            <a:spLocks noChangeArrowheads="1"/>
          </p:cNvSpPr>
          <p:nvPr/>
        </p:nvSpPr>
        <p:spPr bwMode="auto">
          <a:xfrm>
            <a:off x="2916238" y="1035050"/>
            <a:ext cx="575945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Llargada de la conca catalaneade l’Ebre: entre 150 i 160 kilòmetres 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Genera el Delta de l’Ebre</a:t>
            </a:r>
          </a:p>
        </p:txBody>
      </p:sp>
      <p:sp>
        <p:nvSpPr>
          <p:cNvPr id="24586" name="AutoShape 52"/>
          <p:cNvSpPr>
            <a:spLocks/>
          </p:cNvSpPr>
          <p:nvPr/>
        </p:nvSpPr>
        <p:spPr bwMode="auto">
          <a:xfrm>
            <a:off x="2916238" y="2205038"/>
            <a:ext cx="71437" cy="863600"/>
          </a:xfrm>
          <a:prstGeom prst="leftBrace">
            <a:avLst>
              <a:gd name="adj1" fmla="val 268196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4587" name="AutoShape 52"/>
          <p:cNvSpPr>
            <a:spLocks/>
          </p:cNvSpPr>
          <p:nvPr/>
        </p:nvSpPr>
        <p:spPr bwMode="auto">
          <a:xfrm>
            <a:off x="2771775" y="3357563"/>
            <a:ext cx="144463" cy="576262"/>
          </a:xfrm>
          <a:prstGeom prst="leftBrace">
            <a:avLst>
              <a:gd name="adj1" fmla="val 265508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4588" name="Rectangle 2"/>
          <p:cNvSpPr>
            <a:spLocks noChangeArrowheads="1"/>
          </p:cNvSpPr>
          <p:nvPr/>
        </p:nvSpPr>
        <p:spPr bwMode="auto">
          <a:xfrm>
            <a:off x="2987675" y="2205038"/>
            <a:ext cx="597693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Riu més llarg del territori català 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120 kilòmetres de llargada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Afluents: N. Pallaresa i N. Ribagorçana</a:t>
            </a:r>
          </a:p>
        </p:txBody>
      </p:sp>
      <p:sp>
        <p:nvSpPr>
          <p:cNvPr id="24589" name="Rectangle 3"/>
          <p:cNvSpPr>
            <a:spLocks noChangeArrowheads="1"/>
          </p:cNvSpPr>
          <p:nvPr/>
        </p:nvSpPr>
        <p:spPr bwMode="auto">
          <a:xfrm>
            <a:off x="2771775" y="3429000"/>
            <a:ext cx="30241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Aprofitament elèctric </a:t>
            </a:r>
          </a:p>
        </p:txBody>
      </p:sp>
      <p:pic>
        <p:nvPicPr>
          <p:cNvPr id="24590" name="Picture 4"/>
          <p:cNvPicPr>
            <a:picLocks noChangeAspect="1" noChangeArrowheads="1"/>
          </p:cNvPicPr>
          <p:nvPr/>
        </p:nvPicPr>
        <p:blipFill>
          <a:blip r:embed="rId2">
            <a:lum bright="-30000" contrast="10000"/>
          </a:blip>
          <a:srcRect/>
          <a:stretch>
            <a:fillRect/>
          </a:stretch>
        </p:blipFill>
        <p:spPr bwMode="auto">
          <a:xfrm>
            <a:off x="2771775" y="4076700"/>
            <a:ext cx="3744913" cy="236537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C98964F-0CD8-4044-AB2D-7535C609D512}" type="slidenum">
              <a:rPr lang="ca-ES"/>
              <a:pPr>
                <a:defRPr/>
              </a:pPr>
              <a:t>11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Estanys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5603" name="AutoShape 52"/>
          <p:cNvSpPr>
            <a:spLocks/>
          </p:cNvSpPr>
          <p:nvPr/>
        </p:nvSpPr>
        <p:spPr bwMode="auto">
          <a:xfrm>
            <a:off x="2627313" y="1125538"/>
            <a:ext cx="144462" cy="1079500"/>
          </a:xfrm>
          <a:prstGeom prst="leftBrace">
            <a:avLst>
              <a:gd name="adj1" fmla="val 265276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5604" name="23 Rectángulo"/>
          <p:cNvSpPr>
            <a:spLocks noChangeArrowheads="1"/>
          </p:cNvSpPr>
          <p:nvPr/>
        </p:nvSpPr>
        <p:spPr bwMode="auto">
          <a:xfrm>
            <a:off x="179388" y="3500438"/>
            <a:ext cx="1114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000" i="1">
                <a:solidFill>
                  <a:srgbClr val="FFFF99"/>
                </a:solidFill>
              </a:rPr>
              <a:t>Estanys</a:t>
            </a:r>
            <a:endParaRPr lang="es-ES" sz="2000" i="1">
              <a:solidFill>
                <a:srgbClr val="FFFF99"/>
              </a:solidFill>
            </a:endParaRPr>
          </a:p>
        </p:txBody>
      </p:sp>
      <p:sp>
        <p:nvSpPr>
          <p:cNvPr id="25605" name="AutoShape 52"/>
          <p:cNvSpPr>
            <a:spLocks/>
          </p:cNvSpPr>
          <p:nvPr/>
        </p:nvSpPr>
        <p:spPr bwMode="auto">
          <a:xfrm>
            <a:off x="1331913" y="1052513"/>
            <a:ext cx="215900" cy="5400675"/>
          </a:xfrm>
          <a:prstGeom prst="leftBrace">
            <a:avLst>
              <a:gd name="adj1" fmla="val 26636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5606" name="Rectangle 1"/>
          <p:cNvSpPr>
            <a:spLocks noChangeArrowheads="1"/>
          </p:cNvSpPr>
          <p:nvPr/>
        </p:nvSpPr>
        <p:spPr bwMode="auto">
          <a:xfrm>
            <a:off x="1476375" y="1341438"/>
            <a:ext cx="18716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Estanys pirinencs</a:t>
            </a:r>
          </a:p>
        </p:txBody>
      </p:sp>
      <p:sp>
        <p:nvSpPr>
          <p:cNvPr id="25607" name="Rectangle 2"/>
          <p:cNvSpPr>
            <a:spLocks noChangeArrowheads="1"/>
          </p:cNvSpPr>
          <p:nvPr/>
        </p:nvSpPr>
        <p:spPr bwMode="auto">
          <a:xfrm>
            <a:off x="2700338" y="1196975"/>
            <a:ext cx="421163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Origen glacial </a:t>
            </a:r>
            <a:endParaRPr lang="es-ES">
              <a:solidFill>
                <a:srgbClr val="FFFF99"/>
              </a:solidFill>
            </a:endParaRPr>
          </a:p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Sobretot al Pirineu axial.</a:t>
            </a:r>
            <a:endParaRPr lang="es-ES">
              <a:solidFill>
                <a:srgbClr val="FFFF99"/>
              </a:solidFill>
            </a:endParaRPr>
          </a:p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Destaca el de Certascan</a:t>
            </a:r>
          </a:p>
        </p:txBody>
      </p:sp>
      <p:sp>
        <p:nvSpPr>
          <p:cNvPr id="25608" name="Rectangle 3"/>
          <p:cNvSpPr>
            <a:spLocks noChangeArrowheads="1"/>
          </p:cNvSpPr>
          <p:nvPr/>
        </p:nvSpPr>
        <p:spPr bwMode="auto">
          <a:xfrm>
            <a:off x="1476375" y="5260975"/>
            <a:ext cx="16557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Resta d’estanys</a:t>
            </a:r>
          </a:p>
        </p:txBody>
      </p:sp>
      <p:sp>
        <p:nvSpPr>
          <p:cNvPr id="25609" name="AutoShape 52"/>
          <p:cNvSpPr>
            <a:spLocks/>
          </p:cNvSpPr>
          <p:nvPr/>
        </p:nvSpPr>
        <p:spPr bwMode="auto">
          <a:xfrm>
            <a:off x="2627313" y="5157788"/>
            <a:ext cx="144462" cy="863600"/>
          </a:xfrm>
          <a:prstGeom prst="leftBrace">
            <a:avLst>
              <a:gd name="adj1" fmla="val 265276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5610" name="Rectangle 4"/>
          <p:cNvSpPr>
            <a:spLocks noChangeArrowheads="1"/>
          </p:cNvSpPr>
          <p:nvPr/>
        </p:nvSpPr>
        <p:spPr bwMode="auto">
          <a:xfrm>
            <a:off x="2700338" y="5278438"/>
            <a:ext cx="32750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Origen càrstic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Destaca el de Banyoles </a:t>
            </a:r>
          </a:p>
        </p:txBody>
      </p:sp>
      <p:pic>
        <p:nvPicPr>
          <p:cNvPr id="25611" name="Picture 5"/>
          <p:cNvPicPr>
            <a:picLocks noChangeAspect="1" noChangeArrowheads="1"/>
          </p:cNvPicPr>
          <p:nvPr/>
        </p:nvPicPr>
        <p:blipFill>
          <a:blip r:embed="rId2">
            <a:lum bright="4000" contrast="16000"/>
          </a:blip>
          <a:srcRect/>
          <a:stretch>
            <a:fillRect/>
          </a:stretch>
        </p:blipFill>
        <p:spPr bwMode="auto">
          <a:xfrm>
            <a:off x="1692275" y="2492375"/>
            <a:ext cx="3384550" cy="224790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25612" name="Picture 6"/>
          <p:cNvPicPr>
            <a:picLocks noChangeAspect="1" noChangeArrowheads="1"/>
          </p:cNvPicPr>
          <p:nvPr/>
        </p:nvPicPr>
        <p:blipFill>
          <a:blip r:embed="rId3">
            <a:lum bright="4000" contrast="16000"/>
          </a:blip>
          <a:srcRect/>
          <a:stretch>
            <a:fillRect/>
          </a:stretch>
        </p:blipFill>
        <p:spPr bwMode="auto">
          <a:xfrm>
            <a:off x="5364163" y="2492375"/>
            <a:ext cx="3249612" cy="22320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cxnSp>
        <p:nvCxnSpPr>
          <p:cNvPr id="27" name="26 Conector curvado"/>
          <p:cNvCxnSpPr>
            <a:stCxn id="25607" idx="2"/>
          </p:cNvCxnSpPr>
          <p:nvPr/>
        </p:nvCxnSpPr>
        <p:spPr>
          <a:xfrm rot="5400000">
            <a:off x="4645819" y="2261394"/>
            <a:ext cx="301625" cy="17463"/>
          </a:xfrm>
          <a:prstGeom prst="curvedConnector3">
            <a:avLst>
              <a:gd name="adj1" fmla="val 50000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39 Forma"/>
          <p:cNvCxnSpPr/>
          <p:nvPr/>
        </p:nvCxnSpPr>
        <p:spPr>
          <a:xfrm flipV="1">
            <a:off x="5292725" y="4797425"/>
            <a:ext cx="1079500" cy="935038"/>
          </a:xfrm>
          <a:prstGeom prst="curvedConnector3">
            <a:avLst>
              <a:gd name="adj1" fmla="val 101805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/>
          </p:cNvSpPr>
          <p:nvPr>
            <p:ph type="title"/>
          </p:nvPr>
        </p:nvSpPr>
        <p:spPr bwMode="auto">
          <a:xfrm>
            <a:off x="468313" y="188913"/>
            <a:ext cx="8229600" cy="1143000"/>
          </a:xfrm>
          <a:noFill/>
        </p:spPr>
        <p:txBody>
          <a:bodyPr vert="horz" wrap="square" lIns="91440" tIns="45720" bIns="45720" numCol="1" anchorCtr="0" compatLnSpc="1">
            <a:prstTxWarp prst="textNoShape">
              <a:avLst/>
            </a:prstTxWarp>
          </a:bodyPr>
          <a:lstStyle/>
          <a:p>
            <a:pPr algn="l"/>
            <a:r>
              <a:rPr lang="ca-ES" smtClean="0">
                <a:solidFill>
                  <a:srgbClr val="FFFF99"/>
                </a:solidFill>
                <a:effectLst/>
              </a:rPr>
              <a:t>El delta de l’Ebre</a:t>
            </a:r>
          </a:p>
        </p:txBody>
      </p:sp>
      <p:sp>
        <p:nvSpPr>
          <p:cNvPr id="38915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ca-ES" smtClean="0"/>
              <a:t>320 Km2</a:t>
            </a:r>
          </a:p>
          <a:p>
            <a:r>
              <a:rPr lang="ca-ES" smtClean="0"/>
              <a:t>3ª de la Mediterrània</a:t>
            </a:r>
          </a:p>
          <a:p>
            <a:r>
              <a:rPr lang="ca-ES" smtClean="0"/>
              <a:t>Formació 1.500 anys</a:t>
            </a:r>
          </a:p>
          <a:p>
            <a:r>
              <a:rPr lang="ca-ES" smtClean="0"/>
              <a:t>Espai amenaçat actualitat</a:t>
            </a:r>
          </a:p>
        </p:txBody>
      </p:sp>
      <p:sp>
        <p:nvSpPr>
          <p:cNvPr id="38916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ca-ES" smtClean="0"/>
          </a:p>
        </p:txBody>
      </p:sp>
      <p:pic>
        <p:nvPicPr>
          <p:cNvPr id="38917" name="Picture 5" descr="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6100" y="2708275"/>
            <a:ext cx="1588" cy="1588"/>
          </a:xfrm>
          <a:prstGeom prst="rect">
            <a:avLst/>
          </a:prstGeom>
          <a:noFill/>
        </p:spPr>
      </p:pic>
      <p:pic>
        <p:nvPicPr>
          <p:cNvPr id="38918" name="Picture 6" descr="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5813" y="2276475"/>
            <a:ext cx="4548187" cy="2895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bIns="45720" numCol="1" anchorCtr="0" compatLnSpc="1">
            <a:prstTxWarp prst="textNoShape">
              <a:avLst/>
            </a:prstTxWarp>
          </a:bodyPr>
          <a:lstStyle/>
          <a:p>
            <a:r>
              <a:rPr lang="ca-ES" sz="4200" smtClean="0">
                <a:solidFill>
                  <a:srgbClr val="FFFF99"/>
                </a:solidFill>
                <a:effectLst/>
              </a:rPr>
              <a:t>1- s. IV       2- s. XI       3- s. XV            4- s. XVII      5- s. XIX</a:t>
            </a:r>
          </a:p>
        </p:txBody>
      </p:sp>
      <p:sp>
        <p:nvSpPr>
          <p:cNvPr id="39939" name="Rectangle 3"/>
          <p:cNvSpPr>
            <a:spLocks noGrp="1"/>
          </p:cNvSpPr>
          <p:nvPr>
            <p:ph type="body" idx="1"/>
          </p:nvPr>
        </p:nvSpPr>
        <p:spPr>
          <a:xfrm>
            <a:off x="539750" y="2708275"/>
            <a:ext cx="8229600" cy="3886200"/>
          </a:xfrm>
        </p:spPr>
        <p:txBody>
          <a:bodyPr/>
          <a:lstStyle/>
          <a:p>
            <a:endParaRPr lang="ca-ES" smtClean="0"/>
          </a:p>
        </p:txBody>
      </p:sp>
      <p:pic>
        <p:nvPicPr>
          <p:cNvPr id="39940" name="Picture 4" descr="d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2176463"/>
            <a:ext cx="8924925" cy="46815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vert="horz" wrap="square" lIns="91440" tIns="45720" bIns="45720" numCol="1" anchorCtr="0" compatLnSpc="1">
            <a:prstTxWarp prst="textNoShape">
              <a:avLst/>
            </a:prstTxWarp>
          </a:bodyPr>
          <a:lstStyle/>
          <a:p>
            <a:pPr algn="l"/>
            <a:r>
              <a:rPr lang="ca-ES" smtClean="0">
                <a:solidFill>
                  <a:srgbClr val="FFFF99"/>
                </a:solidFill>
                <a:effectLst/>
              </a:rPr>
              <a:t>Formació dels Pirineus</a:t>
            </a:r>
          </a:p>
        </p:txBody>
      </p:sp>
      <p:pic>
        <p:nvPicPr>
          <p:cNvPr id="40964" name="Picture 4" descr="ev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32138" y="1484313"/>
            <a:ext cx="2408237" cy="5181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F1A40D0-0CCC-4430-B0A3-73D99E4BCDE4}" type="slidenum">
              <a:rPr lang="ca-ES"/>
              <a:pPr>
                <a:defRPr/>
              </a:pPr>
              <a:t>15</a:t>
            </a:fld>
            <a:endParaRPr lang="ca-ES"/>
          </a:p>
        </p:txBody>
      </p:sp>
      <p:pic>
        <p:nvPicPr>
          <p:cNvPr id="2662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7088" y="1557338"/>
            <a:ext cx="7345362" cy="498475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1403350" y="333375"/>
            <a:ext cx="6264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a-ES" sz="4400" b="1">
                <a:solidFill>
                  <a:srgbClr val="FFFF99"/>
                </a:solidFill>
              </a:rPr>
              <a:t>4.- EL PAISATGE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7BD371-B130-42CF-95FE-F7ED9B5419DB}" type="slidenum">
              <a:rPr lang="ca-ES"/>
              <a:pPr>
                <a:defRPr/>
              </a:pPr>
              <a:t>16</a:t>
            </a:fld>
            <a:endParaRPr lang="ca-ES"/>
          </a:p>
        </p:txBody>
      </p:sp>
      <p:sp>
        <p:nvSpPr>
          <p:cNvPr id="27650" name="AutoShape 52"/>
          <p:cNvSpPr>
            <a:spLocks/>
          </p:cNvSpPr>
          <p:nvPr/>
        </p:nvSpPr>
        <p:spPr bwMode="auto">
          <a:xfrm>
            <a:off x="468313" y="981075"/>
            <a:ext cx="287337" cy="5256213"/>
          </a:xfrm>
          <a:prstGeom prst="leftBrace">
            <a:avLst>
              <a:gd name="adj1" fmla="val 26685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pic>
        <p:nvPicPr>
          <p:cNvPr id="27651" name="Picture 1"/>
          <p:cNvPicPr>
            <a:picLocks noChangeAspect="1" noChangeArrowheads="1"/>
          </p:cNvPicPr>
          <p:nvPr/>
        </p:nvPicPr>
        <p:blipFill>
          <a:blip r:embed="rId2">
            <a:lum bright="-10000" contrast="18000"/>
          </a:blip>
          <a:srcRect/>
          <a:stretch>
            <a:fillRect/>
          </a:stretch>
        </p:blipFill>
        <p:spPr bwMode="auto">
          <a:xfrm>
            <a:off x="4643438" y="1052513"/>
            <a:ext cx="4032250" cy="5376862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10" name="9 Rectángulo"/>
          <p:cNvSpPr/>
          <p:nvPr/>
        </p:nvSpPr>
        <p:spPr>
          <a:xfrm>
            <a:off x="611188" y="188913"/>
            <a:ext cx="752633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864" algn="just">
              <a:defRPr/>
            </a:pPr>
            <a:r>
              <a:rPr lang="ca-ES" sz="3600" b="1" i="1" dirty="0">
                <a:solidFill>
                  <a:srgbClr val="FFFF99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Territori eixut i territori humit.</a:t>
            </a:r>
            <a:endParaRPr lang="es-ES" sz="3600" b="1" i="1" dirty="0">
              <a:solidFill>
                <a:srgbClr val="FFFF99"/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7653" name="Rectangle 3"/>
          <p:cNvSpPr>
            <a:spLocks noChangeArrowheads="1"/>
          </p:cNvSpPr>
          <p:nvPr/>
        </p:nvSpPr>
        <p:spPr bwMode="auto">
          <a:xfrm>
            <a:off x="611188" y="1773238"/>
            <a:ext cx="15843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ca-ES">
                <a:solidFill>
                  <a:srgbClr val="FFFF99"/>
                </a:solidFill>
              </a:rPr>
              <a:t>Territori humit</a:t>
            </a:r>
          </a:p>
        </p:txBody>
      </p:sp>
      <p:sp>
        <p:nvSpPr>
          <p:cNvPr id="27654" name="AutoShape 52"/>
          <p:cNvSpPr>
            <a:spLocks/>
          </p:cNvSpPr>
          <p:nvPr/>
        </p:nvSpPr>
        <p:spPr bwMode="auto">
          <a:xfrm>
            <a:off x="1692275" y="1700213"/>
            <a:ext cx="142875" cy="865187"/>
          </a:xfrm>
          <a:prstGeom prst="leftBrace">
            <a:avLst>
              <a:gd name="adj1" fmla="val 26871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7655" name="Rectangle 3"/>
          <p:cNvSpPr>
            <a:spLocks noChangeArrowheads="1"/>
          </p:cNvSpPr>
          <p:nvPr/>
        </p:nvSpPr>
        <p:spPr bwMode="auto">
          <a:xfrm>
            <a:off x="611188" y="4797425"/>
            <a:ext cx="1584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ca-ES">
                <a:solidFill>
                  <a:srgbClr val="FFFF99"/>
                </a:solidFill>
              </a:rPr>
              <a:t>Territori eixut</a:t>
            </a:r>
          </a:p>
        </p:txBody>
      </p:sp>
      <p:sp>
        <p:nvSpPr>
          <p:cNvPr id="27656" name="AutoShape 52"/>
          <p:cNvSpPr>
            <a:spLocks/>
          </p:cNvSpPr>
          <p:nvPr/>
        </p:nvSpPr>
        <p:spPr bwMode="auto">
          <a:xfrm>
            <a:off x="1763713" y="4437063"/>
            <a:ext cx="144462" cy="1368425"/>
          </a:xfrm>
          <a:prstGeom prst="leftBrace">
            <a:avLst>
              <a:gd name="adj1" fmla="val 26549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7657" name="Rectangle 4"/>
          <p:cNvSpPr>
            <a:spLocks noChangeArrowheads="1"/>
          </p:cNvSpPr>
          <p:nvPr/>
        </p:nvSpPr>
        <p:spPr bwMode="auto">
          <a:xfrm>
            <a:off x="1763713" y="1773238"/>
            <a:ext cx="22320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ca-ES">
                <a:solidFill>
                  <a:srgbClr val="FFFF99"/>
                </a:solidFill>
              </a:rPr>
              <a:t>Alt Pirineu</a:t>
            </a:r>
            <a:endParaRPr lang="es-ES">
              <a:solidFill>
                <a:srgbClr val="FFFF99"/>
              </a:solidFill>
            </a:endParaRPr>
          </a:p>
          <a:p>
            <a:pPr algn="just"/>
            <a:r>
              <a:rPr lang="ca-ES">
                <a:solidFill>
                  <a:srgbClr val="FFFF99"/>
                </a:solidFill>
              </a:rPr>
              <a:t>Regió oriental</a:t>
            </a:r>
          </a:p>
        </p:txBody>
      </p:sp>
      <p:sp>
        <p:nvSpPr>
          <p:cNvPr id="27658" name="Rectangle 5"/>
          <p:cNvSpPr>
            <a:spLocks noChangeArrowheads="1"/>
          </p:cNvSpPr>
          <p:nvPr/>
        </p:nvSpPr>
        <p:spPr bwMode="auto">
          <a:xfrm>
            <a:off x="1835150" y="4508500"/>
            <a:ext cx="2484438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ca-ES">
                <a:solidFill>
                  <a:srgbClr val="FFFF99"/>
                </a:solidFill>
              </a:rPr>
              <a:t>Litoral  Mediterrani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/>
            <a:r>
              <a:rPr lang="ca-ES">
                <a:solidFill>
                  <a:srgbClr val="FFFF99"/>
                </a:solidFill>
              </a:rPr>
              <a:t>Prepirineu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/>
            <a:r>
              <a:rPr lang="ca-ES">
                <a:solidFill>
                  <a:srgbClr val="FFFF99"/>
                </a:solidFill>
              </a:rPr>
              <a:t>Altiplà central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/>
            <a:r>
              <a:rPr lang="ca-ES">
                <a:solidFill>
                  <a:srgbClr val="FFFF99"/>
                </a:solidFill>
              </a:rPr>
              <a:t>Regió continental.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0450" y="6583363"/>
            <a:ext cx="463550" cy="274637"/>
          </a:xfrm>
        </p:spPr>
        <p:txBody>
          <a:bodyPr/>
          <a:lstStyle/>
          <a:p>
            <a:pPr>
              <a:defRPr/>
            </a:pPr>
            <a:fld id="{A9BF89D0-F505-497F-90AB-3A922639F89F}" type="slidenum">
              <a:rPr lang="ca-ES"/>
              <a:pPr>
                <a:defRPr/>
              </a:pPr>
              <a:t>17</a:t>
            </a:fld>
            <a:endParaRPr lang="ca-ES" dirty="0"/>
          </a:p>
        </p:txBody>
      </p:sp>
      <p:sp>
        <p:nvSpPr>
          <p:cNvPr id="28674" name="AutoShape 52"/>
          <p:cNvSpPr>
            <a:spLocks/>
          </p:cNvSpPr>
          <p:nvPr/>
        </p:nvSpPr>
        <p:spPr bwMode="auto">
          <a:xfrm>
            <a:off x="395288" y="1125538"/>
            <a:ext cx="288925" cy="5399087"/>
          </a:xfrm>
          <a:prstGeom prst="leftBrace">
            <a:avLst>
              <a:gd name="adj1" fmla="val 26533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8" name="7 Rectángulo"/>
          <p:cNvSpPr/>
          <p:nvPr/>
        </p:nvSpPr>
        <p:spPr>
          <a:xfrm>
            <a:off x="539750" y="260350"/>
            <a:ext cx="8037513" cy="6461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864" algn="just">
              <a:defRPr/>
            </a:pPr>
            <a:r>
              <a:rPr lang="ca-ES" sz="3600" b="1" i="1" dirty="0">
                <a:solidFill>
                  <a:srgbClr val="FFFF99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La influència de l’home en el medi.</a:t>
            </a:r>
            <a:endParaRPr lang="es-ES" sz="3600" b="1" i="1" dirty="0">
              <a:solidFill>
                <a:srgbClr val="FFFF99"/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8676" name="Rectangle 1"/>
          <p:cNvSpPr>
            <a:spLocks noChangeArrowheads="1"/>
          </p:cNvSpPr>
          <p:nvPr/>
        </p:nvSpPr>
        <p:spPr bwMode="auto">
          <a:xfrm>
            <a:off x="611188" y="981075"/>
            <a:ext cx="8101012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ca-ES">
                <a:solidFill>
                  <a:srgbClr val="FFFF99"/>
                </a:solidFill>
              </a:rPr>
              <a:t>Influència de l’home important</a:t>
            </a:r>
          </a:p>
          <a:p>
            <a:pPr algn="just">
              <a:lnSpc>
                <a:spcPct val="200000"/>
              </a:lnSpc>
            </a:pPr>
            <a:endParaRPr lang="ca-ES">
              <a:solidFill>
                <a:srgbClr val="FFFF99"/>
              </a:solidFill>
            </a:endParaRPr>
          </a:p>
          <a:p>
            <a:pPr algn="just">
              <a:lnSpc>
                <a:spcPct val="200000"/>
              </a:lnSpc>
            </a:pP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ct val="200000"/>
              </a:lnSpc>
            </a:pPr>
            <a:r>
              <a:rPr lang="ca-ES">
                <a:solidFill>
                  <a:srgbClr val="FFFF99"/>
                </a:solidFill>
              </a:rPr>
              <a:t>Revolució industrial </a:t>
            </a:r>
          </a:p>
          <a:p>
            <a:pPr algn="just" eaLnBrk="0" hangingPunct="0">
              <a:lnSpc>
                <a:spcPct val="200000"/>
              </a:lnSpc>
            </a:pPr>
            <a:endParaRPr lang="ca-ES">
              <a:solidFill>
                <a:srgbClr val="FFFF99"/>
              </a:solidFill>
            </a:endParaRPr>
          </a:p>
          <a:p>
            <a:pPr algn="just" eaLnBrk="0" hangingPunct="0">
              <a:lnSpc>
                <a:spcPct val="200000"/>
              </a:lnSpc>
            </a:pPr>
            <a:endParaRPr lang="es-ES">
              <a:solidFill>
                <a:srgbClr val="FFFF99"/>
              </a:solidFill>
            </a:endParaRPr>
          </a:p>
          <a:p>
            <a:pPr algn="just" eaLnBrk="0" hangingPunct="0"/>
            <a:r>
              <a:rPr lang="ca-ES">
                <a:solidFill>
                  <a:srgbClr val="FFFF99"/>
                </a:solidFill>
              </a:rPr>
              <a:t>Colònies industrials </a:t>
            </a:r>
          </a:p>
          <a:p>
            <a:pPr algn="just" eaLnBrk="0" hangingPunct="0"/>
            <a:r>
              <a:rPr lang="ca-ES">
                <a:solidFill>
                  <a:srgbClr val="FFFF99"/>
                </a:solidFill>
              </a:rPr>
              <a:t>seguint curs dels rius</a:t>
            </a:r>
          </a:p>
          <a:p>
            <a:pPr algn="just" eaLnBrk="0" hangingPunct="0">
              <a:lnSpc>
                <a:spcPct val="200000"/>
              </a:lnSpc>
            </a:pPr>
            <a:endParaRPr lang="ca-ES">
              <a:solidFill>
                <a:srgbClr val="FFFF99"/>
              </a:solidFill>
            </a:endParaRPr>
          </a:p>
          <a:p>
            <a:pPr algn="just" eaLnBrk="0" hangingPunct="0">
              <a:lnSpc>
                <a:spcPct val="200000"/>
              </a:lnSpc>
            </a:pPr>
            <a:endParaRPr lang="ca-ES">
              <a:solidFill>
                <a:srgbClr val="FFFF99"/>
              </a:solidFill>
            </a:endParaRPr>
          </a:p>
          <a:p>
            <a:pPr algn="just" eaLnBrk="0" hangingPunct="0">
              <a:lnSpc>
                <a:spcPct val="200000"/>
              </a:lnSpc>
            </a:pPr>
            <a:r>
              <a:rPr lang="ca-ES">
                <a:solidFill>
                  <a:srgbClr val="FFFF99"/>
                </a:solidFill>
              </a:rPr>
              <a:t> Forta pressió de la </a:t>
            </a:r>
          </a:p>
        </p:txBody>
      </p:sp>
      <p:sp>
        <p:nvSpPr>
          <p:cNvPr id="10" name="9 Flecha abajo"/>
          <p:cNvSpPr/>
          <p:nvPr/>
        </p:nvSpPr>
        <p:spPr>
          <a:xfrm flipH="1">
            <a:off x="1258888" y="3357563"/>
            <a:ext cx="360362" cy="935037"/>
          </a:xfrm>
          <a:prstGeom prst="downArrow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2">
            <a:lum bright="-10000" contrast="18000"/>
          </a:blip>
          <a:srcRect/>
          <a:stretch>
            <a:fillRect/>
          </a:stretch>
        </p:blipFill>
        <p:spPr bwMode="auto">
          <a:xfrm>
            <a:off x="3276600" y="1989138"/>
            <a:ext cx="5472113" cy="410368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EA66A7-9DB6-4E59-9B91-C16B19D01F78}" type="slidenum">
              <a:rPr lang="ca-ES"/>
              <a:pPr>
                <a:defRPr/>
              </a:pPr>
              <a:t>18</a:t>
            </a:fld>
            <a:endParaRPr lang="ca-ES"/>
          </a:p>
        </p:txBody>
      </p:sp>
      <p:sp>
        <p:nvSpPr>
          <p:cNvPr id="3" name="2 Rectángulo"/>
          <p:cNvSpPr/>
          <p:nvPr/>
        </p:nvSpPr>
        <p:spPr>
          <a:xfrm>
            <a:off x="611188" y="188913"/>
            <a:ext cx="7081837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4864" algn="just">
              <a:defRPr/>
            </a:pPr>
            <a:r>
              <a:rPr lang="ca-ES" sz="3600" b="1" i="1" dirty="0">
                <a:solidFill>
                  <a:srgbClr val="FFFF99"/>
                </a:solidFill>
                <a:effectLst>
                  <a:outerShdw blurRad="38100" dist="25500" dir="5400000" algn="tl" rotWithShape="0">
                    <a:srgbClr val="000000">
                      <a:satMod val="180000"/>
                      <a:alpha val="75000"/>
                    </a:srgbClr>
                  </a:outerShdw>
                </a:effectLst>
                <a:ea typeface="+mj-ea"/>
                <a:cs typeface="+mj-cs"/>
              </a:rPr>
              <a:t>Espais protegits de Catalunya.</a:t>
            </a:r>
            <a:endParaRPr lang="es-ES" sz="3600" b="1" i="1" dirty="0">
              <a:solidFill>
                <a:srgbClr val="FFFF99"/>
              </a:solidFill>
              <a:effectLst>
                <a:outerShdw blurRad="38100" dist="25500" dir="5400000" algn="tl" rotWithShape="0">
                  <a:srgbClr val="000000">
                    <a:satMod val="180000"/>
                    <a:alpha val="75000"/>
                  </a:srgbClr>
                </a:outerShdw>
              </a:effectLst>
              <a:ea typeface="+mj-ea"/>
              <a:cs typeface="+mj-cs"/>
            </a:endParaRPr>
          </a:p>
        </p:txBody>
      </p:sp>
      <p:pic>
        <p:nvPicPr>
          <p:cNvPr id="29699" name="Picture 2"/>
          <p:cNvPicPr>
            <a:picLocks noChangeAspect="1" noChangeArrowheads="1"/>
          </p:cNvPicPr>
          <p:nvPr/>
        </p:nvPicPr>
        <p:blipFill>
          <a:blip r:embed="rId2">
            <a:lum bright="-10000" contrast="18000"/>
          </a:blip>
          <a:srcRect/>
          <a:stretch>
            <a:fillRect/>
          </a:stretch>
        </p:blipFill>
        <p:spPr bwMode="auto">
          <a:xfrm>
            <a:off x="1187450" y="981075"/>
            <a:ext cx="6408738" cy="556260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03B7C-5CC3-4DEE-998F-17F4A1B91CAA}" type="slidenum">
              <a:rPr lang="ca-ES"/>
              <a:pPr>
                <a:defRPr/>
              </a:pPr>
              <a:t>2</a:t>
            </a:fld>
            <a:endParaRPr lang="ca-ES"/>
          </a:p>
        </p:txBody>
      </p:sp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2">
            <a:lum bright="-24000" contrast="30000"/>
          </a:blip>
          <a:srcRect/>
          <a:stretch>
            <a:fillRect/>
          </a:stretch>
        </p:blipFill>
        <p:spPr bwMode="auto">
          <a:xfrm>
            <a:off x="2051050" y="1557338"/>
            <a:ext cx="4968875" cy="50419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1476375" y="188913"/>
            <a:ext cx="6408738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a-ES" sz="4400" b="1">
                <a:solidFill>
                  <a:srgbClr val="FFFF99"/>
                </a:solidFill>
              </a:rPr>
              <a:t>1.- EL RELLEU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image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47813" y="819150"/>
            <a:ext cx="4762500" cy="5130800"/>
          </a:xfrm>
          <a:prstGeom prst="rect">
            <a:avLst/>
          </a:prstGeom>
          <a:noFill/>
        </p:spPr>
      </p:pic>
      <p:sp>
        <p:nvSpPr>
          <p:cNvPr id="41987" name="AutoShape 3"/>
          <p:cNvSpPr>
            <a:spLocks noChangeArrowheads="1"/>
          </p:cNvSpPr>
          <p:nvPr/>
        </p:nvSpPr>
        <p:spPr bwMode="auto">
          <a:xfrm>
            <a:off x="7019925" y="6021388"/>
            <a:ext cx="431800" cy="576262"/>
          </a:xfrm>
          <a:prstGeom prst="downArrow">
            <a:avLst>
              <a:gd name="adj1" fmla="val 50000"/>
              <a:gd name="adj2" fmla="val 33364"/>
            </a:avLst>
          </a:prstGeom>
          <a:solidFill>
            <a:srgbClr val="3366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relleu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71550" y="425450"/>
            <a:ext cx="5695950" cy="5019675"/>
          </a:xfrm>
          <a:prstGeom prst="rect">
            <a:avLst/>
          </a:prstGeom>
          <a:noFill/>
        </p:spPr>
      </p:pic>
      <p:sp>
        <p:nvSpPr>
          <p:cNvPr id="43011" name="AutoShape 3"/>
          <p:cNvSpPr>
            <a:spLocks noChangeArrowheads="1"/>
          </p:cNvSpPr>
          <p:nvPr/>
        </p:nvSpPr>
        <p:spPr bwMode="auto">
          <a:xfrm>
            <a:off x="7019925" y="6021388"/>
            <a:ext cx="431800" cy="576262"/>
          </a:xfrm>
          <a:prstGeom prst="downArrow">
            <a:avLst>
              <a:gd name="adj1" fmla="val 50000"/>
              <a:gd name="adj2" fmla="val 33364"/>
            </a:avLst>
          </a:prstGeom>
          <a:solidFill>
            <a:srgbClr val="3366FF"/>
          </a:solidFill>
          <a:ln w="12700" cap="sq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466725" y="5811838"/>
            <a:ext cx="6697663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a-ES">
                <a:solidFill>
                  <a:srgbClr val="EAEAEA"/>
                </a:solidFill>
                <a:latin typeface="Arial" charset="0"/>
                <a:hlinkClick r:id="rId3"/>
              </a:rPr>
              <a:t>http://www.edu365.cat/primaria/muds/socials/catrelleu/index.htm#</a:t>
            </a:r>
            <a:endParaRPr lang="es-ES">
              <a:solidFill>
                <a:srgbClr val="EAEAEA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ueva image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95250"/>
            <a:ext cx="6769100" cy="66675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79A8F2-2E59-455D-A100-0CADFB7A5454}" type="slidenum">
              <a:rPr lang="ca-ES"/>
              <a:pPr>
                <a:defRPr/>
              </a:pPr>
              <a:t>6</a:t>
            </a:fld>
            <a:endParaRPr lang="ca-ES"/>
          </a:p>
        </p:txBody>
      </p:sp>
      <p:pic>
        <p:nvPicPr>
          <p:cNvPr id="20483" name="Picture 2"/>
          <p:cNvPicPr>
            <a:picLocks noChangeAspect="1" noChangeArrowheads="1"/>
          </p:cNvPicPr>
          <p:nvPr/>
        </p:nvPicPr>
        <p:blipFill>
          <a:blip r:embed="rId2">
            <a:lum bright="-10000" contrast="42000"/>
          </a:blip>
          <a:srcRect/>
          <a:stretch>
            <a:fillRect/>
          </a:stretch>
        </p:blipFill>
        <p:spPr bwMode="auto">
          <a:xfrm>
            <a:off x="1835150" y="1557338"/>
            <a:ext cx="5257800" cy="49704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403350" y="333375"/>
            <a:ext cx="6264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a-ES" sz="4400" b="1">
                <a:solidFill>
                  <a:srgbClr val="FFFF99"/>
                </a:solidFill>
              </a:rPr>
              <a:t>2.- EL CLIMA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9C1B77-C749-4378-B32B-80F6B83A017E}" type="slidenum">
              <a:rPr lang="ca-ES"/>
              <a:pPr>
                <a:defRPr/>
              </a:pPr>
              <a:t>7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Climes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de Catalunya.</a:t>
            </a:r>
          </a:p>
        </p:txBody>
      </p:sp>
      <p:sp>
        <p:nvSpPr>
          <p:cNvPr id="21507" name="9 Rectángulo"/>
          <p:cNvSpPr>
            <a:spLocks noChangeArrowheads="1"/>
          </p:cNvSpPr>
          <p:nvPr/>
        </p:nvSpPr>
        <p:spPr bwMode="auto">
          <a:xfrm>
            <a:off x="647700" y="4508500"/>
            <a:ext cx="121443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Muntanya</a:t>
            </a:r>
          </a:p>
        </p:txBody>
      </p:sp>
      <p:sp>
        <p:nvSpPr>
          <p:cNvPr id="21508" name="AutoShape 52"/>
          <p:cNvSpPr>
            <a:spLocks/>
          </p:cNvSpPr>
          <p:nvPr/>
        </p:nvSpPr>
        <p:spPr bwMode="auto">
          <a:xfrm>
            <a:off x="503238" y="1268413"/>
            <a:ext cx="215900" cy="5113337"/>
          </a:xfrm>
          <a:prstGeom prst="leftBrace">
            <a:avLst>
              <a:gd name="adj1" fmla="val 266443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1509" name="11 Rectángulo"/>
          <p:cNvSpPr>
            <a:spLocks noChangeArrowheads="1"/>
          </p:cNvSpPr>
          <p:nvPr/>
        </p:nvSpPr>
        <p:spPr bwMode="auto">
          <a:xfrm>
            <a:off x="647700" y="1700213"/>
            <a:ext cx="14747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Mediterrani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1510" name="Rectangle 1"/>
          <p:cNvSpPr>
            <a:spLocks noChangeArrowheads="1"/>
          </p:cNvSpPr>
          <p:nvPr/>
        </p:nvSpPr>
        <p:spPr bwMode="auto">
          <a:xfrm>
            <a:off x="2159000" y="1268413"/>
            <a:ext cx="6985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Al litoral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Estius i hiverns secs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Pluges a la primavera i la tardor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suaus a l’hivern i les més elevades al juny i juliol</a:t>
            </a:r>
          </a:p>
        </p:txBody>
      </p:sp>
      <p:sp>
        <p:nvSpPr>
          <p:cNvPr id="21511" name="AutoShape 52"/>
          <p:cNvSpPr>
            <a:spLocks/>
          </p:cNvSpPr>
          <p:nvPr/>
        </p:nvSpPr>
        <p:spPr bwMode="auto">
          <a:xfrm>
            <a:off x="2087563" y="1268413"/>
            <a:ext cx="144462" cy="1223962"/>
          </a:xfrm>
          <a:prstGeom prst="leftBrace">
            <a:avLst>
              <a:gd name="adj1" fmla="val 26539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1512" name="15 Rectángulo"/>
          <p:cNvSpPr>
            <a:spLocks noChangeArrowheads="1"/>
          </p:cNvSpPr>
          <p:nvPr/>
        </p:nvSpPr>
        <p:spPr bwMode="auto">
          <a:xfrm>
            <a:off x="647700" y="2997200"/>
            <a:ext cx="1898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Mediterrani </a:t>
            </a: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continentalitzat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1513" name="Rectangle 2"/>
          <p:cNvSpPr>
            <a:spLocks noChangeArrowheads="1"/>
          </p:cNvSpPr>
          <p:nvPr/>
        </p:nvSpPr>
        <p:spPr bwMode="auto">
          <a:xfrm>
            <a:off x="2663825" y="3141663"/>
            <a:ext cx="31670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 de la Depressió Central</a:t>
            </a:r>
          </a:p>
        </p:txBody>
      </p:sp>
      <p:sp>
        <p:nvSpPr>
          <p:cNvPr id="21514" name="AutoShape 52"/>
          <p:cNvSpPr>
            <a:spLocks/>
          </p:cNvSpPr>
          <p:nvPr/>
        </p:nvSpPr>
        <p:spPr bwMode="auto">
          <a:xfrm>
            <a:off x="2590800" y="3068638"/>
            <a:ext cx="144463" cy="576262"/>
          </a:xfrm>
          <a:prstGeom prst="leftBrace">
            <a:avLst>
              <a:gd name="adj1" fmla="val 265508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1515" name="Rectangle 3"/>
          <p:cNvSpPr>
            <a:spLocks noChangeArrowheads="1"/>
          </p:cNvSpPr>
          <p:nvPr/>
        </p:nvSpPr>
        <p:spPr bwMode="auto">
          <a:xfrm>
            <a:off x="1943100" y="4581525"/>
            <a:ext cx="55451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Nuclis muntanyosos per sobre dels 1.500 metres </a:t>
            </a:r>
          </a:p>
        </p:txBody>
      </p:sp>
      <p:sp>
        <p:nvSpPr>
          <p:cNvPr id="21516" name="AutoShape 52"/>
          <p:cNvSpPr>
            <a:spLocks/>
          </p:cNvSpPr>
          <p:nvPr/>
        </p:nvSpPr>
        <p:spPr bwMode="auto">
          <a:xfrm>
            <a:off x="1727200" y="5616575"/>
            <a:ext cx="144463" cy="576263"/>
          </a:xfrm>
          <a:prstGeom prst="leftBrace">
            <a:avLst>
              <a:gd name="adj1" fmla="val 265509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1517" name="AutoShape 52"/>
          <p:cNvSpPr>
            <a:spLocks/>
          </p:cNvSpPr>
          <p:nvPr/>
        </p:nvSpPr>
        <p:spPr bwMode="auto">
          <a:xfrm>
            <a:off x="1871663" y="4437063"/>
            <a:ext cx="142875" cy="576262"/>
          </a:xfrm>
          <a:prstGeom prst="leftBrace">
            <a:avLst>
              <a:gd name="adj1" fmla="val 268459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1518" name="20 Rectángulo"/>
          <p:cNvSpPr>
            <a:spLocks noChangeArrowheads="1"/>
          </p:cNvSpPr>
          <p:nvPr/>
        </p:nvSpPr>
        <p:spPr bwMode="auto">
          <a:xfrm>
            <a:off x="647700" y="5689600"/>
            <a:ext cx="1054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Atlàntic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1519" name="Rectangle 4"/>
          <p:cNvSpPr>
            <a:spLocks noChangeArrowheads="1"/>
          </p:cNvSpPr>
          <p:nvPr/>
        </p:nvSpPr>
        <p:spPr bwMode="auto">
          <a:xfrm>
            <a:off x="1798638" y="5732463"/>
            <a:ext cx="2376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 la Vall d’Aran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425EDB-A8F7-45E7-BAF6-65FF6F5E1188}" type="slidenum">
              <a:rPr lang="ca-ES"/>
              <a:pPr>
                <a:defRPr/>
              </a:pPr>
              <a:t>8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Factors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climàtics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22531" name="9 Rectángulo"/>
          <p:cNvSpPr>
            <a:spLocks noChangeArrowheads="1"/>
          </p:cNvSpPr>
          <p:nvPr/>
        </p:nvSpPr>
        <p:spPr bwMode="auto">
          <a:xfrm>
            <a:off x="611188" y="5805488"/>
            <a:ext cx="19050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Distància al mar</a:t>
            </a:r>
          </a:p>
        </p:txBody>
      </p:sp>
      <p:sp>
        <p:nvSpPr>
          <p:cNvPr id="22532" name="AutoShape 52"/>
          <p:cNvSpPr>
            <a:spLocks/>
          </p:cNvSpPr>
          <p:nvPr/>
        </p:nvSpPr>
        <p:spPr bwMode="auto">
          <a:xfrm>
            <a:off x="503238" y="1268413"/>
            <a:ext cx="215900" cy="5113337"/>
          </a:xfrm>
          <a:prstGeom prst="leftBrace">
            <a:avLst>
              <a:gd name="adj1" fmla="val 266443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22533" name="11 Rectángulo"/>
          <p:cNvSpPr>
            <a:spLocks noChangeArrowheads="1"/>
          </p:cNvSpPr>
          <p:nvPr/>
        </p:nvSpPr>
        <p:spPr bwMode="auto">
          <a:xfrm>
            <a:off x="611188" y="1412875"/>
            <a:ext cx="9540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Altitud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22534" name="15 Rectángulo"/>
          <p:cNvSpPr>
            <a:spLocks noChangeArrowheads="1"/>
          </p:cNvSpPr>
          <p:nvPr/>
        </p:nvSpPr>
        <p:spPr bwMode="auto">
          <a:xfrm>
            <a:off x="611188" y="3644900"/>
            <a:ext cx="1931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Disposició relleu</a:t>
            </a:r>
          </a:p>
        </p:txBody>
      </p:sp>
      <p:pic>
        <p:nvPicPr>
          <p:cNvPr id="22535" name="Picture 2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2771775" y="1484313"/>
            <a:ext cx="3455988" cy="42640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22536" name="Picture 3"/>
          <p:cNvPicPr>
            <a:picLocks noChangeAspect="1" noChangeArrowheads="1"/>
          </p:cNvPicPr>
          <p:nvPr/>
        </p:nvPicPr>
        <p:blipFill>
          <a:blip r:embed="rId3">
            <a:lum bright="-10000" contrast="22000"/>
          </a:blip>
          <a:srcRect/>
          <a:stretch>
            <a:fillRect/>
          </a:stretch>
        </p:blipFill>
        <p:spPr bwMode="auto">
          <a:xfrm>
            <a:off x="6011863" y="3573463"/>
            <a:ext cx="2755900" cy="2735262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D410FD-A558-4F2C-95EB-E0A7EEFD0114}" type="slidenum">
              <a:rPr lang="ca-ES"/>
              <a:pPr>
                <a:defRPr/>
              </a:pPr>
              <a:t>9</a:t>
            </a:fld>
            <a:endParaRPr lang="ca-ES"/>
          </a:p>
        </p:txBody>
      </p:sp>
      <p:pic>
        <p:nvPicPr>
          <p:cNvPr id="2355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557338"/>
            <a:ext cx="5616575" cy="50831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403350" y="333375"/>
            <a:ext cx="626427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ca-ES" sz="4400" b="1">
                <a:solidFill>
                  <a:srgbClr val="FFFF99"/>
                </a:solidFill>
              </a:rPr>
              <a:t>3.- HIDROGRAFIA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2196</TotalTime>
  <Words>223</Words>
  <Application>Microsoft Office PowerPoint</Application>
  <PresentationFormat>On-screen Show (4:3)</PresentationFormat>
  <Paragraphs>80</Paragraphs>
  <Slides>18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Plantilla de diseño</vt:lpstr>
      </vt:variant>
      <vt:variant>
        <vt:i4>9</vt:i4>
      </vt:variant>
      <vt:variant>
        <vt:lpstr>Títulos de diapositiva</vt:lpstr>
      </vt:variant>
      <vt:variant>
        <vt:i4>18</vt:i4>
      </vt:variant>
    </vt:vector>
  </HeadingPairs>
  <TitlesOfParts>
    <vt:vector size="31" baseType="lpstr">
      <vt:lpstr>Comic Sans MS</vt:lpstr>
      <vt:lpstr>Arial</vt:lpstr>
      <vt:lpstr>Rockwell</vt:lpstr>
      <vt:lpstr>Wingdings 2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El delta de l’Ebre</vt:lpstr>
      <vt:lpstr>1- s. IV       2- s. XI       3- s. XV            4- s. XVII      5- s. XIX</vt:lpstr>
      <vt:lpstr>Formació dels Pirineus</vt:lpstr>
      <vt:lpstr>Diapositiva 15</vt:lpstr>
      <vt:lpstr>Diapositiva 16</vt:lpstr>
      <vt:lpstr>Diapositiva 17</vt:lpstr>
      <vt:lpstr>Diapositiva 18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Sala  - Arnau</dc:creator>
  <cp:lastModifiedBy>CORI CIRERA SALÓ</cp:lastModifiedBy>
  <cp:revision>223</cp:revision>
  <dcterms:created xsi:type="dcterms:W3CDTF">2006-07-04T14:20:03Z</dcterms:created>
  <dcterms:modified xsi:type="dcterms:W3CDTF">2011-09-25T18:16:26Z</dcterms:modified>
</cp:coreProperties>
</file>