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a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7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8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FCAE4-B8B7-4DD5-A534-CEE784FD6278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73402-3CA1-4B7A-8FB8-6F4B766E8D9E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F5085-D747-41AE-85C4-BF4128064987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A3339-6637-4698-8271-AB8F95DF474F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0CE34-28DD-451E-8CB1-8A1A046284B7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7432-893F-4451-81C2-3843C2B190A8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BA916-A16C-4BEF-801F-C594ED4E5AC8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11586-DCE4-448F-839B-05DE08FDB84A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E984E-E326-4DFA-A50B-7D08D13769D5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34CDD-5173-49CF-AC0C-3C227FA694E2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F4502-ABEE-4BFE-B01E-6CA41D9904B0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7F88C-B70F-4127-8E22-09E14EFF8CC2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07DEE-A025-47A7-BE21-9ADEE154BBCE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C63EA-DFE5-4B99-9A47-7C72854460FB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37A93-9DE7-4F0D-8DB6-946712D9CBA2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F3405-93C7-42ED-897B-705A410D015B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4CD87-4EFE-4113-9D85-2A4AA44F5C73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F9F6A-8E49-4171-90E7-F3F8600865D7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3A023-6EAA-4BA3-A9BA-124E0A69698D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78C9C-2462-4B37-B48D-3E5A47A6E60E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a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BF636-7E54-40DA-BB38-3702171E493E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875EE-7AE3-4F2E-9484-DA70DB26FF47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ca-E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617605-D7F6-49AC-AD57-2B7B124FEC84}" type="datetimeFigureOut">
              <a:rPr lang="ca-ES"/>
              <a:pPr>
                <a:defRPr/>
              </a:pPr>
              <a:t>15/01/2012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B96B36-E1EA-4C48-89D2-A58653E16D79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la-globalitzacio.blogspo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a.wikipedia.org/wiki/Compet%C3%A8ncies_a_l%27estat_espanyo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a.wikipedia.org/wiki/Financ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2348880"/>
            <a:ext cx="421481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349500"/>
            <a:ext cx="493204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620713"/>
            <a:ext cx="9144000" cy="18001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sz="4000" b="1" dirty="0" smtClean="0">
                <a:solidFill>
                  <a:srgbClr val="604A7B"/>
                </a:solidFill>
              </a:rPr>
              <a:t>2</a:t>
            </a:r>
            <a:r>
              <a:rPr lang="ca-ES" sz="4000" b="1" dirty="0" smtClean="0">
                <a:solidFill>
                  <a:srgbClr val="604A7B"/>
                </a:solidFill>
              </a:rPr>
              <a:t>.- L’Estat: entre la globalització i la regionalització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pPr algn="l"/>
            <a:r>
              <a:rPr lang="ca-ES" sz="1800" dirty="0" smtClean="0">
                <a:solidFill>
                  <a:srgbClr val="FF0000"/>
                </a:solidFill>
              </a:rPr>
              <a:t>4.1.- </a:t>
            </a:r>
            <a:r>
              <a:rPr lang="ca-ES" sz="1800" u="sng" dirty="0" smtClean="0">
                <a:solidFill>
                  <a:srgbClr val="FF0000"/>
                </a:solidFill>
              </a:rPr>
              <a:t>L’Estat com a organització política i sobirana</a:t>
            </a:r>
            <a:endParaRPr lang="ca-ES" sz="1800" u="sng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3528" y="908720"/>
            <a:ext cx="8280920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ca-ES" dirty="0" smtClean="0"/>
              <a:t>L’estat ha cedit part del seu poder </a:t>
            </a:r>
            <a:r>
              <a:rPr lang="ca-E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ca-ES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ORGANITZACIONS SUPRANACIONA</a:t>
            </a:r>
            <a:r>
              <a:rPr lang="ca-ES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</a:t>
            </a:r>
            <a:r>
              <a:rPr lang="ca-ES" dirty="0" smtClean="0"/>
              <a:t>, per resoldre problemes que sobrepassen l’àmbit d’acció estatal. </a:t>
            </a:r>
          </a:p>
          <a:p>
            <a:endParaRPr lang="ca-ES" dirty="0" smtClean="0"/>
          </a:p>
          <a:p>
            <a:pPr>
              <a:buFontTx/>
              <a:buChar char="-"/>
            </a:pPr>
            <a:r>
              <a:rPr lang="ca-ES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GLOBALITZACIÓ</a:t>
            </a:r>
            <a:endParaRPr lang="ca-ES" b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772816"/>
            <a:ext cx="384043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267744" y="2780928"/>
            <a:ext cx="4176464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76200"/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a-ES" b="1" dirty="0" smtClean="0">
                <a:solidFill>
                  <a:schemeClr val="accent6">
                    <a:lumMod val="75000"/>
                  </a:schemeClr>
                </a:solidFill>
              </a:rPr>
              <a:t>L’ESTAT	</a:t>
            </a:r>
          </a:p>
          <a:p>
            <a:pPr>
              <a:buFontTx/>
              <a:buChar char="-"/>
            </a:pPr>
            <a:r>
              <a:rPr lang="ca-ES" dirty="0" smtClean="0"/>
              <a:t>Exercici exclusiu del poder i la sobirania.</a:t>
            </a:r>
          </a:p>
          <a:p>
            <a:pPr>
              <a:buFontTx/>
              <a:buChar char="-"/>
            </a:pPr>
            <a:r>
              <a:rPr lang="ca-ES" dirty="0" smtClean="0"/>
              <a:t>Estats democràtics: la sobirania la té el poble i la DELEGA en els organismes de l’estat (VOT)</a:t>
            </a:r>
            <a:endParaRPr lang="ca-ES" dirty="0"/>
          </a:p>
        </p:txBody>
      </p:sp>
      <p:sp>
        <p:nvSpPr>
          <p:cNvPr id="10" name="9 Flecha arriba"/>
          <p:cNvSpPr/>
          <p:nvPr/>
        </p:nvSpPr>
        <p:spPr>
          <a:xfrm>
            <a:off x="3707904" y="1772816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10 CuadroTexto"/>
          <p:cNvSpPr txBox="1"/>
          <p:nvPr/>
        </p:nvSpPr>
        <p:spPr>
          <a:xfrm>
            <a:off x="395536" y="530120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/>
              <a:t>- </a:t>
            </a:r>
            <a:r>
              <a:rPr lang="ca-ES" b="1" u="sng" dirty="0" smtClean="0"/>
              <a:t>REGIONS i GRANS CIUTATS</a:t>
            </a:r>
            <a:r>
              <a:rPr lang="ca-ES" dirty="0" smtClean="0"/>
              <a:t>: tracten de destacar la seva importància econòmica, històrica i cultural i reclamen </a:t>
            </a:r>
            <a:r>
              <a:rPr lang="ca-E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ADMINISTRAR COMPETÈNCIES         </a:t>
            </a:r>
            <a:r>
              <a:rPr lang="ca-ES" dirty="0" smtClean="0"/>
              <a:t>i </a:t>
            </a:r>
            <a:r>
              <a:rPr lang="ca-E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COMPARTIR EL PODER </a:t>
            </a:r>
            <a:endParaRPr lang="ca-ES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4408" y="5661248"/>
            <a:ext cx="384043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Flecha abajo"/>
          <p:cNvSpPr/>
          <p:nvPr/>
        </p:nvSpPr>
        <p:spPr>
          <a:xfrm>
            <a:off x="3779912" y="4293096"/>
            <a:ext cx="432048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5889"/>
            <a:ext cx="8229600" cy="648816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ca-ES" sz="2800" dirty="0" smtClean="0">
                <a:solidFill>
                  <a:schemeClr val="accent2">
                    <a:lumMod val="75000"/>
                  </a:schemeClr>
                </a:solidFill>
              </a:rPr>
              <a:t>4.2</a:t>
            </a:r>
            <a:r>
              <a:rPr lang="ca-ES" sz="2800" dirty="0" smtClean="0">
                <a:solidFill>
                  <a:schemeClr val="accent2">
                    <a:lumMod val="75000"/>
                  </a:schemeClr>
                </a:solidFill>
              </a:rPr>
              <a:t>.- </a:t>
            </a:r>
            <a:r>
              <a:rPr lang="ca-ES" sz="2800" u="sng" dirty="0" smtClean="0">
                <a:solidFill>
                  <a:schemeClr val="accent2">
                    <a:lumMod val="75000"/>
                  </a:schemeClr>
                </a:solidFill>
              </a:rPr>
              <a:t>Estat i globalització </a:t>
            </a:r>
            <a:endParaRPr lang="ca-ES" sz="28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7504" y="980728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ca-ES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L’ESTAT TRADICIONAL S’HA TRANSFORMAT</a:t>
            </a:r>
            <a:endParaRPr lang="ca-ES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79512" y="2708920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FACTORS QUE HAN INFLUÏT MÉS</a:t>
            </a:r>
            <a:endParaRPr lang="ca-E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131840" y="836712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u="sng" dirty="0" smtClean="0">
                <a:solidFill>
                  <a:schemeClr val="tx2">
                    <a:lumMod val="75000"/>
                  </a:schemeClr>
                </a:solidFill>
              </a:rPr>
              <a:t>Globalització de l’economia</a:t>
            </a:r>
            <a:r>
              <a:rPr lang="ca-ES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ca-ES" dirty="0" smtClean="0">
                <a:solidFill>
                  <a:schemeClr val="tx2">
                    <a:lumMod val="75000"/>
                  </a:schemeClr>
                </a:solidFill>
              </a:rPr>
              <a:t> actualment els capitals flueixen d’un país a l’altre, sense fronteres, i </a:t>
            </a:r>
          </a:p>
          <a:p>
            <a:pPr lvl="1">
              <a:buFont typeface="Arial" pitchFamily="34" charset="0"/>
              <a:buChar char="•"/>
            </a:pPr>
            <a:r>
              <a:rPr lang="ca-ES" dirty="0" smtClean="0">
                <a:solidFill>
                  <a:schemeClr val="tx2">
                    <a:lumMod val="75000"/>
                  </a:schemeClr>
                </a:solidFill>
              </a:rPr>
              <a:t>creen unes FINANCES GLOBALS. </a:t>
            </a:r>
            <a:endParaRPr lang="ca-E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844824"/>
            <a:ext cx="384043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/>
          <p:nvPr/>
        </p:nvSpPr>
        <p:spPr>
          <a:xfrm>
            <a:off x="3419872" y="2132856"/>
            <a:ext cx="5040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>
                <a:solidFill>
                  <a:schemeClr val="tx2">
                    <a:lumMod val="75000"/>
                  </a:schemeClr>
                </a:solidFill>
              </a:rPr>
              <a:t>La generalització de les </a:t>
            </a:r>
            <a:r>
              <a:rPr lang="ca-ES" u="sng" dirty="0" smtClean="0">
                <a:solidFill>
                  <a:schemeClr val="tx2">
                    <a:lumMod val="75000"/>
                  </a:schemeClr>
                </a:solidFill>
              </a:rPr>
              <a:t>NOVES TECNOLOGIES DE LA INFORMACIÓ </a:t>
            </a:r>
            <a:r>
              <a:rPr lang="ca-ES" dirty="0" smtClean="0">
                <a:solidFill>
                  <a:schemeClr val="tx2">
                    <a:lumMod val="75000"/>
                  </a:schemeClr>
                </a:solidFill>
              </a:rPr>
              <a:t>(TIC):</a:t>
            </a:r>
          </a:p>
          <a:p>
            <a:pPr lvl="1">
              <a:buFont typeface="Arial" pitchFamily="34" charset="0"/>
              <a:buChar char="•"/>
            </a:pPr>
            <a:r>
              <a:rPr lang="ca-ES" dirty="0" smtClean="0">
                <a:solidFill>
                  <a:schemeClr val="tx2">
                    <a:lumMod val="75000"/>
                  </a:schemeClr>
                </a:solidFill>
              </a:rPr>
              <a:t>Permeten que aquesta informació navegui per </a:t>
            </a:r>
            <a:r>
              <a:rPr lang="ca-ES" dirty="0" err="1" smtClean="0">
                <a:solidFill>
                  <a:schemeClr val="tx2">
                    <a:lumMod val="75000"/>
                  </a:schemeClr>
                </a:solidFill>
              </a:rPr>
              <a:t>internet</a:t>
            </a:r>
            <a:r>
              <a:rPr lang="ca-ES" dirty="0" smtClean="0">
                <a:solidFill>
                  <a:schemeClr val="tx2">
                    <a:lumMod val="75000"/>
                  </a:schemeClr>
                </a:solidFill>
              </a:rPr>
              <a:t> en temps real.</a:t>
            </a:r>
          </a:p>
          <a:p>
            <a:pPr lvl="1">
              <a:buFont typeface="Arial" pitchFamily="34" charset="0"/>
              <a:buChar char="•"/>
            </a:pPr>
            <a:r>
              <a:rPr lang="ca-ES" dirty="0" smtClean="0">
                <a:solidFill>
                  <a:schemeClr val="tx2">
                    <a:lumMod val="75000"/>
                  </a:schemeClr>
                </a:solidFill>
              </a:rPr>
              <a:t>No hi ha distàncies ni temps d’espera</a:t>
            </a:r>
            <a:endParaRPr lang="ca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2555776" y="908720"/>
            <a:ext cx="576064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0" name="19 Botón de acción: Hacia delante o Siguiente">
            <a:hlinkClick r:id="" action="ppaction://noaction" highlightClick="1"/>
          </p:cNvPr>
          <p:cNvSpPr/>
          <p:nvPr/>
        </p:nvSpPr>
        <p:spPr>
          <a:xfrm>
            <a:off x="2699792" y="2276872"/>
            <a:ext cx="648072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23" name="22 Conector recto"/>
          <p:cNvCxnSpPr/>
          <p:nvPr/>
        </p:nvCxnSpPr>
        <p:spPr>
          <a:xfrm>
            <a:off x="2411760" y="980728"/>
            <a:ext cx="0" cy="273630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251520" y="3645024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600" b="1" dirty="0" smtClean="0">
                <a:solidFill>
                  <a:srgbClr val="FF0000"/>
                </a:solidFill>
              </a:rPr>
              <a:t>LA GLOBALITZACIÓ:</a:t>
            </a:r>
          </a:p>
          <a:p>
            <a:r>
              <a:rPr lang="ca-ES" sz="1600" dirty="0" smtClean="0"/>
              <a:t>	</a:t>
            </a:r>
            <a:r>
              <a:rPr lang="ca-ES" sz="1400" dirty="0" smtClean="0"/>
              <a:t>. </a:t>
            </a:r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Ha originat un SISTEMA MUNDIAL que integra els estats, que en formen part.</a:t>
            </a:r>
          </a:p>
          <a:p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. Per al funcionament d’aquest sistema, els estats han arribat a ACORDS i han 	creat ORGANTIZACIONS SUPRANACIONALS. </a:t>
            </a:r>
            <a:endParaRPr lang="ca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395536" y="4581128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b="1" dirty="0" smtClean="0">
                <a:solidFill>
                  <a:schemeClr val="accent6">
                    <a:lumMod val="75000"/>
                  </a:schemeClr>
                </a:solidFill>
              </a:rPr>
              <a:t>ORGANITZACIONS SUPRANACIONALS:</a:t>
            </a:r>
          </a:p>
          <a:p>
            <a:r>
              <a:rPr lang="ca-ES" sz="1400" dirty="0" smtClean="0"/>
              <a:t>	</a:t>
            </a:r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. Assumeixen part de la sobirania dels estats que hi formen part.</a:t>
            </a:r>
          </a:p>
          <a:p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. Els estats accepten aplicar i respectar al seu territori allò que aquestes 	organitzacions decideixen. </a:t>
            </a:r>
            <a:endParaRPr lang="ca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7" name="26 Conector recto de flecha"/>
          <p:cNvCxnSpPr/>
          <p:nvPr/>
        </p:nvCxnSpPr>
        <p:spPr>
          <a:xfrm>
            <a:off x="899592" y="2204864"/>
            <a:ext cx="0" cy="50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51520" y="5517232"/>
            <a:ext cx="85689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UNIÓ EUROPEA (UE)</a:t>
            </a:r>
          </a:p>
          <a:p>
            <a:r>
              <a:rPr lang="ca-ES" sz="1400" dirty="0" smtClean="0"/>
              <a:t>	</a:t>
            </a:r>
            <a:r>
              <a:rPr lang="ca-ES" sz="1400" dirty="0" smtClean="0"/>
              <a:t>. </a:t>
            </a:r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Institució de caràcter supranacional</a:t>
            </a:r>
          </a:p>
          <a:p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. Ha assumit la MAJOR PART DE LA SOBIRANIA dels seus estats membres.</a:t>
            </a:r>
          </a:p>
          <a:p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. Ha format un espai comú de 27 estats.</a:t>
            </a:r>
          </a:p>
          <a:p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ca-ES" sz="1400" dirty="0" smtClean="0">
                <a:solidFill>
                  <a:schemeClr val="accent3">
                    <a:lumMod val="50000"/>
                  </a:schemeClr>
                </a:solidFill>
              </a:rPr>
              <a:t>. Units econòmicament i coordinats políticament</a:t>
            </a:r>
            <a:endParaRPr lang="ca-E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7" grpId="0"/>
      <p:bldP spid="19" grpId="0" animBg="1"/>
      <p:bldP spid="20" grpId="0" animBg="1"/>
      <p:bldP spid="24" grpId="0"/>
      <p:bldP spid="25" grpId="0"/>
      <p:bldP spid="28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145</Words>
  <Application>Microsoft Office PowerPoint</Application>
  <PresentationFormat>Presentación en pantalla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2.- L’Estat: entre la globalització i la regionalització</vt:lpstr>
      <vt:lpstr>4.1.- L’Estat com a organització política i sobirana</vt:lpstr>
      <vt:lpstr>4.2.- Estat i globalització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 </dc:creator>
  <cp:lastModifiedBy> </cp:lastModifiedBy>
  <cp:revision>26</cp:revision>
  <dcterms:created xsi:type="dcterms:W3CDTF">2012-01-03T18:46:14Z</dcterms:created>
  <dcterms:modified xsi:type="dcterms:W3CDTF">2012-01-15T19:44:08Z</dcterms:modified>
</cp:coreProperties>
</file>