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7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38BD2-7B95-49FB-ACFC-CFA1A23C6045}" type="datetimeFigureOut">
              <a:rPr lang="ca-ES" smtClean="0"/>
              <a:pPr/>
              <a:t>09/01/2012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CFB44-B764-4ABF-BA90-5859074E4510}" type="slidenum">
              <a:rPr lang="ca-ES" smtClean="0"/>
              <a:pPr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socials3eso.wikispaces.com/MOVIMENT+SUFRAGIST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ca.wikipedia.org/wiki/Assemblea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hyperlink" Target="http://www.congreso.es/portal/page/portal/Congreso/Congres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hyperlink" Target="http://www.parlament.cat/unitate/activ_secun_01.pdf" TargetMode="External"/><Relationship Id="rId4" Type="http://schemas.openxmlformats.org/officeDocument/2006/relationships/hyperlink" Target="http://www.parlament.cat/web" TargetMode="External"/><Relationship Id="rId9" Type="http://schemas.openxmlformats.org/officeDocument/2006/relationships/hyperlink" Target="http://ca.wikipedia.org/wiki/Refer%C3%A8ndu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sapiens.cat/socialsenxarxa/2010/07/10/la-divisio-de-poders-segons-montesquie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26976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14700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sz="4000" b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ca-ES" sz="4000" b="1" dirty="0" smtClean="0">
                <a:solidFill>
                  <a:schemeClr val="accent4">
                    <a:lumMod val="75000"/>
                  </a:schemeClr>
                </a:solidFill>
              </a:rPr>
              <a:t>.- L’exercici del poder: La democràcia</a:t>
            </a:r>
            <a:endParaRPr lang="ca-ES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>
                <a:solidFill>
                  <a:schemeClr val="accent2">
                    <a:lumMod val="75000"/>
                  </a:schemeClr>
                </a:solidFill>
              </a:rPr>
              <a:t>2.1</a:t>
            </a:r>
            <a:r>
              <a:rPr lang="ca-ES" u="sng" dirty="0" smtClean="0">
                <a:solidFill>
                  <a:schemeClr val="accent2">
                    <a:lumMod val="75000"/>
                  </a:schemeClr>
                </a:solidFill>
              </a:rPr>
              <a:t>.- Com s’exerceix el  </a:t>
            </a:r>
            <a:r>
              <a:rPr lang="es-ES" u="sng" dirty="0" smtClean="0">
                <a:solidFill>
                  <a:schemeClr val="accent2">
                    <a:lumMod val="75000"/>
                  </a:schemeClr>
                </a:solidFill>
              </a:rPr>
              <a:t>poder</a:t>
            </a:r>
            <a:endParaRPr lang="ca-ES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3024336"/>
          </a:xfrm>
        </p:spPr>
        <p:txBody>
          <a:bodyPr>
            <a:normAutofit fontScale="92500" lnSpcReduction="20000"/>
          </a:bodyPr>
          <a:lstStyle/>
          <a:p>
            <a:r>
              <a:rPr lang="ca-ES" sz="2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Diverses maneres d’exercir el poder al llarg de la història</a:t>
            </a:r>
            <a:r>
              <a:rPr lang="ca-ES" sz="2600" dirty="0" smtClean="0"/>
              <a:t>: </a:t>
            </a:r>
          </a:p>
          <a:p>
            <a:pPr lvl="1"/>
            <a:r>
              <a:rPr lang="ca-ES" sz="2600" dirty="0" smtClean="0"/>
              <a:t>El poder en mans d’una sola persona (herència o altres mitjans no electius)</a:t>
            </a:r>
          </a:p>
          <a:p>
            <a:r>
              <a:rPr lang="ca-ES" sz="2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S. </a:t>
            </a:r>
            <a:r>
              <a:rPr lang="ca-ES" sz="26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XIX</a:t>
            </a:r>
            <a:r>
              <a:rPr lang="ca-ES" sz="2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1"/>
            <a:r>
              <a:rPr lang="ca-ES" sz="2600" dirty="0" smtClean="0"/>
              <a:t>Sistema democràtic d’elecció dels governants</a:t>
            </a:r>
          </a:p>
          <a:p>
            <a:pPr lvl="2"/>
            <a:r>
              <a:rPr lang="ca-ES" sz="2600" dirty="0" smtClean="0"/>
              <a:t>Sufragi censatari: només participen en les eleccions els qui pagaven impostos (no tothom capacitat per votar).</a:t>
            </a:r>
          </a:p>
          <a:p>
            <a:pPr lvl="2"/>
            <a:r>
              <a:rPr lang="ca-ES" sz="2600" dirty="0" smtClean="0"/>
              <a:t>No voten les dones . </a:t>
            </a:r>
            <a:r>
              <a:rPr lang="ca-ES" sz="2600" dirty="0" smtClean="0">
                <a:hlinkClick r:id="rId2"/>
              </a:rPr>
              <a:t>ACTIVITAT 1: EL SUFRAGISME</a:t>
            </a:r>
            <a:endParaRPr lang="ca-ES" sz="2600" dirty="0" smtClean="0"/>
          </a:p>
          <a:p>
            <a:pPr lvl="2">
              <a:buNone/>
            </a:pPr>
            <a:endParaRPr lang="ca-ES" sz="2000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683568" y="4365104"/>
            <a:ext cx="77048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ca-ES" sz="2400" b="1" u="sng" dirty="0" smtClean="0">
                <a:solidFill>
                  <a:schemeClr val="accent2">
                    <a:lumMod val="75000"/>
                  </a:schemeClr>
                </a:solidFill>
              </a:rPr>
              <a:t>ESTATS DEMOCRÀTICS ACTUALS</a:t>
            </a:r>
            <a:r>
              <a:rPr lang="ca-ES" sz="2400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ca-ES" sz="2400" dirty="0" smtClean="0"/>
              <a:t> Sufragi universal: voten els ciutadans i les ciutadanes majors d’edat</a:t>
            </a:r>
          </a:p>
          <a:p>
            <a:pPr lvl="1">
              <a:buFont typeface="Arial" pitchFamily="34" charset="0"/>
              <a:buChar char="•"/>
            </a:pPr>
            <a:r>
              <a:rPr lang="ca-ES" sz="2400" dirty="0" smtClean="0"/>
              <a:t>SOBIRANIA POPULAR: l’exercici del poder resideix en el poble. </a:t>
            </a:r>
          </a:p>
          <a:p>
            <a:r>
              <a:rPr lang="es-ES" dirty="0"/>
              <a:t>	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085184"/>
            <a:ext cx="1656184" cy="167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229200"/>
            <a:ext cx="15621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3717032"/>
            <a:ext cx="1695751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1772816"/>
            <a:ext cx="3995936" cy="1627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ca-ES" sz="3200" dirty="0" smtClean="0">
                <a:solidFill>
                  <a:schemeClr val="accent2">
                    <a:lumMod val="75000"/>
                  </a:schemeClr>
                </a:solidFill>
              </a:rPr>
              <a:t>2.2.- </a:t>
            </a:r>
            <a:r>
              <a:rPr lang="ca-ES" sz="3200" u="sng" dirty="0" smtClean="0">
                <a:solidFill>
                  <a:schemeClr val="accent2">
                    <a:lumMod val="75000"/>
                  </a:schemeClr>
                </a:solidFill>
              </a:rPr>
              <a:t>Elements dels estats democràtics</a:t>
            </a:r>
            <a:endParaRPr lang="ca-ES" sz="3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80729"/>
            <a:ext cx="8229600" cy="72008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ca-ES" sz="2400" b="1" u="sng" dirty="0" smtClean="0"/>
              <a:t>Estat democràtic</a:t>
            </a:r>
            <a:r>
              <a:rPr lang="ca-ES" sz="2400" dirty="0" smtClean="0"/>
              <a:t>: </a:t>
            </a:r>
            <a:r>
              <a:rPr lang="ca-ES" sz="2400" dirty="0" smtClean="0">
                <a:solidFill>
                  <a:schemeClr val="accent6">
                    <a:lumMod val="50000"/>
                  </a:schemeClr>
                </a:solidFill>
              </a:rPr>
              <a:t>els ciutadans i les ciutadanes participen en les tasques de govern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83568" y="4581128"/>
            <a:ext cx="5976664" cy="1200329"/>
          </a:xfrm>
          <a:prstGeom prst="rect">
            <a:avLst/>
          </a:prstGeom>
          <a:noFill/>
          <a:effectLst>
            <a:outerShdw blurRad="50800" dist="38100" dir="5400000" algn="t" rotWithShape="0">
              <a:schemeClr val="accent6">
                <a:lumMod val="75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ca-ES" dirty="0" smtClean="0"/>
              <a:t>Les persones elegides formen el </a:t>
            </a:r>
            <a:r>
              <a:rPr lang="ca-ES" b="1" u="sng" dirty="0" smtClean="0"/>
              <a:t>PARLAMENT:</a:t>
            </a:r>
            <a:r>
              <a:rPr lang="ca-ES" dirty="0" smtClean="0"/>
              <a:t> </a:t>
            </a:r>
          </a:p>
          <a:p>
            <a:r>
              <a:rPr lang="ca-ES" dirty="0" smtClean="0"/>
              <a:t>	</a:t>
            </a:r>
            <a:r>
              <a:rPr lang="ca-ES" dirty="0" smtClean="0">
                <a:solidFill>
                  <a:srgbClr val="F1F709"/>
                </a:solidFill>
              </a:rPr>
              <a:t>. Elabora i aprova les lleis</a:t>
            </a:r>
          </a:p>
          <a:p>
            <a:r>
              <a:rPr lang="ca-ES" dirty="0" smtClean="0">
                <a:solidFill>
                  <a:srgbClr val="F1F709"/>
                </a:solidFill>
              </a:rPr>
              <a:t>	. Elegeix President del govern</a:t>
            </a:r>
          </a:p>
          <a:p>
            <a:r>
              <a:rPr lang="ca-ES" dirty="0" smtClean="0">
                <a:solidFill>
                  <a:srgbClr val="F1F709"/>
                </a:solidFill>
              </a:rPr>
              <a:t>	. Elegeix els titulars d’altres organisme i institucions</a:t>
            </a:r>
            <a:endParaRPr lang="ca-ES" dirty="0">
              <a:solidFill>
                <a:srgbClr val="F1F709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55576" y="1628801"/>
            <a:ext cx="770485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a-ES" sz="2400" b="1" dirty="0" smtClean="0"/>
              <a:t> </a:t>
            </a:r>
            <a:r>
              <a:rPr lang="ca-ES" sz="2400" b="1" u="sng" dirty="0" smtClean="0">
                <a:solidFill>
                  <a:schemeClr val="accent4">
                    <a:lumMod val="75000"/>
                  </a:schemeClr>
                </a:solidFill>
              </a:rPr>
              <a:t>Democràcia directa</a:t>
            </a:r>
            <a:r>
              <a:rPr lang="ca-ES" sz="2400" dirty="0" smtClean="0"/>
              <a:t>: </a:t>
            </a:r>
            <a:r>
              <a:rPr lang="ca-ES" sz="2400" b="1" dirty="0" smtClean="0">
                <a:solidFill>
                  <a:schemeClr val="accent3">
                    <a:lumMod val="75000"/>
                  </a:schemeClr>
                </a:solidFill>
              </a:rPr>
              <a:t>quan els ciutadans</a:t>
            </a:r>
            <a:r>
              <a:rPr lang="ca-ES" sz="2400" dirty="0" smtClean="0"/>
              <a:t>,</a:t>
            </a:r>
          </a:p>
          <a:p>
            <a:pPr lvl="1"/>
            <a:r>
              <a:rPr lang="ca-ES" sz="2000" dirty="0" smtClean="0"/>
              <a:t>- reunits en </a:t>
            </a:r>
            <a:r>
              <a:rPr lang="ca-ES" sz="2000" dirty="0" smtClean="0">
                <a:solidFill>
                  <a:schemeClr val="accent6">
                    <a:lumMod val="75000"/>
                  </a:schemeClr>
                </a:solidFill>
                <a:hlinkClick r:id="rId8"/>
              </a:rPr>
              <a:t>assemblea</a:t>
            </a:r>
            <a:r>
              <a:rPr lang="ca-ES" sz="2000" dirty="0" smtClean="0"/>
              <a:t>, </a:t>
            </a:r>
          </a:p>
          <a:p>
            <a:pPr lvl="1"/>
            <a:r>
              <a:rPr lang="ca-ES" sz="2000" dirty="0" smtClean="0"/>
              <a:t>- o per mitjà d’un </a:t>
            </a:r>
            <a:r>
              <a:rPr lang="ca-ES" sz="2000" dirty="0" smtClean="0">
                <a:solidFill>
                  <a:schemeClr val="accent6">
                    <a:lumMod val="75000"/>
                  </a:schemeClr>
                </a:solidFill>
                <a:hlinkClick r:id="rId9"/>
              </a:rPr>
              <a:t>referèndum</a:t>
            </a:r>
            <a:r>
              <a:rPr lang="ca-ES" sz="2000" dirty="0" smtClean="0"/>
              <a:t>, </a:t>
            </a:r>
          </a:p>
          <a:p>
            <a:pPr lvl="1"/>
            <a:r>
              <a:rPr lang="ca-ES" sz="2000" dirty="0" smtClean="0"/>
              <a:t>→</a:t>
            </a:r>
            <a:r>
              <a:rPr lang="ca-ES" sz="2000" b="1" dirty="0" smtClean="0">
                <a:solidFill>
                  <a:schemeClr val="accent6">
                    <a:lumMod val="75000"/>
                  </a:schemeClr>
                </a:solidFill>
              </a:rPr>
              <a:t>prenen decisions</a:t>
            </a:r>
            <a:r>
              <a:rPr lang="ca-ES" sz="2000" dirty="0" smtClean="0"/>
              <a:t>. </a:t>
            </a:r>
          </a:p>
          <a:p>
            <a:pPr lvl="1"/>
            <a:endParaRPr lang="ca-ES" sz="2000" dirty="0" smtClean="0"/>
          </a:p>
          <a:p>
            <a:pPr marL="0" lvl="1">
              <a:buFont typeface="Arial" pitchFamily="34" charset="0"/>
              <a:buChar char="•"/>
            </a:pPr>
            <a:r>
              <a:rPr lang="ca-ES" sz="2400" b="1" u="sng" dirty="0" smtClean="0">
                <a:solidFill>
                  <a:schemeClr val="accent4">
                    <a:lumMod val="75000"/>
                  </a:schemeClr>
                </a:solidFill>
              </a:rPr>
              <a:t> Democràcia representativa</a:t>
            </a:r>
            <a:r>
              <a:rPr lang="ca-ES" sz="2400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ca-ES" sz="2000" b="1" dirty="0" smtClean="0">
                <a:solidFill>
                  <a:schemeClr val="accent3">
                    <a:lumMod val="75000"/>
                  </a:schemeClr>
                </a:solidFill>
              </a:rPr>
              <a:t>quan els ciutadans </a:t>
            </a:r>
          </a:p>
          <a:p>
            <a:pPr marL="457200" lvl="2">
              <a:buFontTx/>
              <a:buChar char="-"/>
            </a:pPr>
            <a:r>
              <a:rPr lang="ca-ES" sz="2000" dirty="0" smtClean="0"/>
              <a:t>A través d’unes </a:t>
            </a:r>
            <a:r>
              <a:rPr lang="ca-ES" sz="2000" b="1" u="sng" dirty="0" smtClean="0"/>
              <a:t>eleccions</a:t>
            </a:r>
            <a:r>
              <a:rPr lang="ca-ES" sz="2000" dirty="0" smtClean="0"/>
              <a:t> trien aquells qui exerciran la sobirania </a:t>
            </a:r>
          </a:p>
          <a:p>
            <a:pPr marL="0" lvl="1"/>
            <a:r>
              <a:rPr lang="ca-ES" sz="2000" dirty="0" smtClean="0"/>
              <a:t>	→</a:t>
            </a:r>
            <a:r>
              <a:rPr lang="ca-ES" sz="2000" b="1" dirty="0" smtClean="0">
                <a:solidFill>
                  <a:schemeClr val="accent6">
                    <a:lumMod val="75000"/>
                  </a:schemeClr>
                </a:solidFill>
              </a:rPr>
              <a:t>(prendran decisions) en el seu nom. </a:t>
            </a:r>
          </a:p>
          <a:p>
            <a:pPr marL="0" lvl="1"/>
            <a:r>
              <a:rPr lang="ca-ES" sz="2000" b="1" dirty="0" smtClean="0">
                <a:solidFill>
                  <a:schemeClr val="accent6">
                    <a:lumMod val="75000"/>
                  </a:schemeClr>
                </a:solidFill>
              </a:rPr>
              <a:t>				↓</a:t>
            </a:r>
          </a:p>
          <a:p>
            <a:pPr lvl="1"/>
            <a:endParaRPr lang="ca-ES" sz="2000" dirty="0" smtClean="0"/>
          </a:p>
          <a:p>
            <a:pPr lvl="1"/>
            <a:endParaRPr lang="ca-ES" sz="2000" dirty="0" smtClean="0"/>
          </a:p>
          <a:p>
            <a:endParaRPr lang="ca-ES" dirty="0"/>
          </a:p>
        </p:txBody>
      </p:sp>
      <p:sp>
        <p:nvSpPr>
          <p:cNvPr id="14" name="13 CuadroTexto">
            <a:hlinkClick r:id="rId10"/>
          </p:cNvPr>
          <p:cNvSpPr txBox="1"/>
          <p:nvPr/>
        </p:nvSpPr>
        <p:spPr>
          <a:xfrm>
            <a:off x="2267744" y="6093296"/>
            <a:ext cx="4536504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dirty="0" smtClean="0">
                <a:solidFill>
                  <a:srgbClr val="FFC000"/>
                </a:solidFill>
              </a:rPr>
              <a:t>ACTIVITAT 2: ELS PARLAMENTS    </a:t>
            </a:r>
            <a:endParaRPr lang="ca-E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/>
      <p:bldP spid="6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725144"/>
            <a:ext cx="144016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sz="2800" b="1" dirty="0" smtClean="0">
                <a:solidFill>
                  <a:schemeClr val="accent6">
                    <a:lumMod val="75000"/>
                  </a:schemeClr>
                </a:solidFill>
              </a:rPr>
              <a:t>2.2.- </a:t>
            </a:r>
            <a:r>
              <a:rPr lang="ca-ES" sz="2800" b="1" u="sng" dirty="0" smtClean="0">
                <a:solidFill>
                  <a:schemeClr val="accent6">
                    <a:lumMod val="75000"/>
                  </a:schemeClr>
                </a:solidFill>
              </a:rPr>
              <a:t>Elements dels estats democràtics: les eleccions</a:t>
            </a:r>
            <a:endParaRPr lang="ca-ES" sz="28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a-ES" sz="2800" dirty="0" smtClean="0">
                <a:solidFill>
                  <a:schemeClr val="accent2">
                    <a:lumMod val="75000"/>
                  </a:schemeClr>
                </a:solidFill>
              </a:rPr>
              <a:t>Requisits que han de complir unes eleccions per ser considerades </a:t>
            </a:r>
            <a:r>
              <a:rPr lang="ca-ES" sz="2800" b="1" u="sng" dirty="0" smtClean="0">
                <a:solidFill>
                  <a:schemeClr val="accent2">
                    <a:lumMod val="75000"/>
                  </a:schemeClr>
                </a:solidFill>
              </a:rPr>
              <a:t>democràtiques</a:t>
            </a:r>
            <a:r>
              <a:rPr lang="ca-ES" sz="2800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endParaRPr lang="ca-ES" sz="28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ca-ES" sz="2800" b="1" dirty="0" smtClean="0">
                <a:solidFill>
                  <a:schemeClr val="accent4">
                    <a:lumMod val="75000"/>
                  </a:schemeClr>
                </a:solidFill>
              </a:rPr>
              <a:t>LLIURES:</a:t>
            </a:r>
          </a:p>
          <a:p>
            <a:pPr marL="514350" indent="-514350">
              <a:buFont typeface="+mj-lt"/>
              <a:buAutoNum type="arabicPeriod"/>
            </a:pPr>
            <a:r>
              <a:rPr lang="ca-ES" sz="2800" b="1" dirty="0" smtClean="0">
                <a:solidFill>
                  <a:schemeClr val="accent4">
                    <a:lumMod val="75000"/>
                  </a:schemeClr>
                </a:solidFill>
              </a:rPr>
              <a:t>PLURALS:</a:t>
            </a:r>
          </a:p>
          <a:p>
            <a:pPr marL="514350" indent="-514350">
              <a:buFont typeface="+mj-lt"/>
              <a:buAutoNum type="arabicPeriod"/>
            </a:pPr>
            <a:r>
              <a:rPr lang="ca-ES" sz="2800" b="1" dirty="0" smtClean="0">
                <a:solidFill>
                  <a:schemeClr val="accent4">
                    <a:lumMod val="75000"/>
                  </a:schemeClr>
                </a:solidFill>
              </a:rPr>
              <a:t>SUFRAGI UNIVERSAL:</a:t>
            </a:r>
          </a:p>
          <a:p>
            <a:pPr marL="514350" indent="-514350">
              <a:buFont typeface="+mj-lt"/>
              <a:buAutoNum type="arabicPeriod"/>
            </a:pPr>
            <a:r>
              <a:rPr lang="ca-ES" sz="2800" b="1" dirty="0" smtClean="0">
                <a:solidFill>
                  <a:schemeClr val="accent4">
                    <a:lumMod val="75000"/>
                  </a:schemeClr>
                </a:solidFill>
              </a:rPr>
              <a:t>PERIÒDIQUES: </a:t>
            </a:r>
            <a:endParaRPr lang="ca-ES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a-E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2.2.- Elements dels estats democràtics: </a:t>
            </a:r>
            <a:r>
              <a:rPr lang="ca-ES" sz="24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ELS PARTITS POLÍTICS</a:t>
            </a:r>
            <a:endParaRPr lang="ca-ES" sz="2400" b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12776"/>
            <a:ext cx="8496944" cy="4713387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ca-ES" b="1" u="sng" dirty="0" smtClean="0">
                <a:solidFill>
                  <a:schemeClr val="tx2">
                    <a:lumMod val="75000"/>
                  </a:schemeClr>
                </a:solidFill>
              </a:rPr>
              <a:t>Partits polítics</a:t>
            </a:r>
            <a:r>
              <a:rPr lang="ca-ES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ca-ES" sz="3000" b="1" dirty="0" smtClean="0">
                <a:solidFill>
                  <a:schemeClr val="accent2">
                    <a:lumMod val="50000"/>
                  </a:schemeClr>
                </a:solidFill>
              </a:rPr>
              <a:t>canals a través dels quals els ciutadans solen participar en la vida política.</a:t>
            </a:r>
          </a:p>
          <a:p>
            <a:pPr>
              <a:buNone/>
            </a:pPr>
            <a:endParaRPr lang="ca-ES" sz="3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ca-ES" b="1" u="sng" dirty="0" smtClean="0">
                <a:solidFill>
                  <a:schemeClr val="tx2">
                    <a:lumMod val="75000"/>
                  </a:schemeClr>
                </a:solidFill>
              </a:rPr>
              <a:t>Característiques</a:t>
            </a:r>
          </a:p>
          <a:p>
            <a:pPr lvl="1"/>
            <a:r>
              <a:rPr lang="ca-ES" sz="3000" b="1" u="sng" dirty="0" smtClean="0">
                <a:solidFill>
                  <a:schemeClr val="accent2">
                    <a:lumMod val="50000"/>
                  </a:schemeClr>
                </a:solidFill>
              </a:rPr>
              <a:t>Programes electorals</a:t>
            </a:r>
            <a:r>
              <a:rPr lang="ca-ES" sz="3000" b="1" dirty="0" smtClean="0">
                <a:solidFill>
                  <a:schemeClr val="accent2">
                    <a:lumMod val="50000"/>
                  </a:schemeClr>
                </a:solidFill>
              </a:rPr>
              <a:t>: recullen els objectius que es proposen d’assolir si arriben al poder</a:t>
            </a:r>
          </a:p>
          <a:p>
            <a:pPr lvl="1"/>
            <a:r>
              <a:rPr lang="ca-ES" sz="3000" b="1" u="sng" dirty="0" smtClean="0">
                <a:solidFill>
                  <a:schemeClr val="accent2">
                    <a:lumMod val="50000"/>
                  </a:schemeClr>
                </a:solidFill>
              </a:rPr>
              <a:t>Candidats/es</a:t>
            </a:r>
            <a:r>
              <a:rPr lang="ca-ES" sz="3000" b="1" dirty="0" smtClean="0">
                <a:solidFill>
                  <a:schemeClr val="accent2">
                    <a:lumMod val="50000"/>
                  </a:schemeClr>
                </a:solidFill>
              </a:rPr>
              <a:t>: persones que concorren a les eleccions.</a:t>
            </a:r>
          </a:p>
          <a:p>
            <a:pPr lvl="1"/>
            <a:r>
              <a:rPr lang="ca-ES" sz="3000" b="1" dirty="0" smtClean="0">
                <a:solidFill>
                  <a:schemeClr val="accent2">
                    <a:lumMod val="50000"/>
                  </a:schemeClr>
                </a:solidFill>
              </a:rPr>
              <a:t>Els candidats poden arribar al parlament, ajuntaments, etc. (eleccions)</a:t>
            </a:r>
          </a:p>
          <a:p>
            <a:pPr lvl="1">
              <a:buNone/>
            </a:pPr>
            <a:endParaRPr lang="ca-ES" sz="3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" lvl="1" indent="-28575">
              <a:buFont typeface="Wingdings" pitchFamily="2" charset="2"/>
              <a:buChar char="§"/>
            </a:pPr>
            <a:r>
              <a:rPr lang="ca-ES" b="1" u="sng" dirty="0" smtClean="0">
                <a:solidFill>
                  <a:schemeClr val="tx2">
                    <a:lumMod val="75000"/>
                  </a:schemeClr>
                </a:solidFill>
              </a:rPr>
              <a:t>OPCIONS DE VOT</a:t>
            </a:r>
            <a:r>
              <a:rPr lang="ca-ES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marL="428625" lvl="2" indent="-28575">
              <a:buFont typeface="Wingdings" pitchFamily="2" charset="2"/>
              <a:buChar char="§"/>
            </a:pPr>
            <a:r>
              <a:rPr lang="ca-ES" sz="3300" b="1" dirty="0" smtClean="0">
                <a:solidFill>
                  <a:schemeClr val="accent2">
                    <a:lumMod val="50000"/>
                  </a:schemeClr>
                </a:solidFill>
              </a:rPr>
              <a:t>Partit polític</a:t>
            </a:r>
          </a:p>
          <a:p>
            <a:pPr marL="428625" lvl="2" indent="-28575">
              <a:buFont typeface="Wingdings" pitchFamily="2" charset="2"/>
              <a:buChar char="§"/>
            </a:pPr>
            <a:r>
              <a:rPr lang="ca-ES" sz="3300" b="1" dirty="0" smtClean="0">
                <a:solidFill>
                  <a:schemeClr val="accent2">
                    <a:lumMod val="50000"/>
                  </a:schemeClr>
                </a:solidFill>
              </a:rPr>
              <a:t>blanc</a:t>
            </a:r>
          </a:p>
          <a:p>
            <a:pPr lvl="1">
              <a:buNone/>
            </a:pP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792088"/>
          </a:xfrm>
        </p:spPr>
        <p:txBody>
          <a:bodyPr>
            <a:normAutofit fontScale="90000"/>
          </a:bodyPr>
          <a:lstStyle/>
          <a:p>
            <a:r>
              <a:rPr lang="ca-E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2.2.- Elements dels estats democràtics</a:t>
            </a:r>
            <a:r>
              <a:rPr lang="ca-E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ca-ES" sz="28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DIVISIÓ DE PODERS</a:t>
            </a:r>
            <a:endParaRPr lang="ca-ES" sz="2800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08720"/>
            <a:ext cx="878497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7848872" cy="537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467544" y="5226784"/>
            <a:ext cx="8064896" cy="16312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ACTIVITAT  TRES: LA DIVISIÓ DE PODERS SEGONS MONTESQUIEU</a:t>
            </a:r>
          </a:p>
          <a:p>
            <a:r>
              <a:rPr lang="ca-ES" dirty="0" smtClean="0">
                <a:solidFill>
                  <a:srgbClr val="FFFF00"/>
                </a:solidFill>
              </a:rPr>
              <a:t>Ves a </a:t>
            </a:r>
            <a:r>
              <a:rPr lang="ca-ES" dirty="0" smtClean="0">
                <a:solidFill>
                  <a:srgbClr val="FFFF00"/>
                </a:solidFill>
                <a:hlinkClick r:id="rId3"/>
              </a:rPr>
              <a:t>l’enllaç</a:t>
            </a:r>
            <a:r>
              <a:rPr lang="ca-ES" dirty="0" smtClean="0">
                <a:solidFill>
                  <a:srgbClr val="FFFF00"/>
                </a:solidFill>
              </a:rPr>
              <a:t> i respon les preguntes: </a:t>
            </a:r>
          </a:p>
          <a:p>
            <a:pPr marL="342900" indent="-342900">
              <a:buAutoNum type="alphaLcParenR"/>
            </a:pPr>
            <a:r>
              <a:rPr lang="ca-ES" sz="1600" dirty="0" smtClean="0">
                <a:solidFill>
                  <a:srgbClr val="FFFF00"/>
                </a:solidFill>
              </a:rPr>
              <a:t>Qui era </a:t>
            </a:r>
            <a:r>
              <a:rPr lang="ca-ES" sz="1600" dirty="0" err="1" smtClean="0">
                <a:solidFill>
                  <a:srgbClr val="FFFF00"/>
                </a:solidFill>
              </a:rPr>
              <a:t>Montesquieu</a:t>
            </a:r>
            <a:r>
              <a:rPr lang="ca-ES" sz="1600" dirty="0" smtClean="0">
                <a:solidFill>
                  <a:srgbClr val="FFFF00"/>
                </a:solidFill>
              </a:rPr>
              <a:t>?</a:t>
            </a:r>
          </a:p>
          <a:p>
            <a:pPr marL="342900" indent="-342900">
              <a:buAutoNum type="alphaLcParenR"/>
            </a:pPr>
            <a:r>
              <a:rPr lang="ca-ES" sz="1600" dirty="0" smtClean="0">
                <a:solidFill>
                  <a:srgbClr val="FFFF00"/>
                </a:solidFill>
              </a:rPr>
              <a:t>Com s’anomena la teoria que va elaborar? En què consisteix?</a:t>
            </a:r>
          </a:p>
          <a:p>
            <a:pPr marL="342900" indent="-342900">
              <a:buAutoNum type="alphaLcParenR"/>
            </a:pPr>
            <a:r>
              <a:rPr lang="ca-ES" sz="1600" dirty="0" smtClean="0">
                <a:solidFill>
                  <a:srgbClr val="FFFF00"/>
                </a:solidFill>
              </a:rPr>
              <a:t>Per què creu </a:t>
            </a:r>
            <a:r>
              <a:rPr lang="ca-ES" sz="1600" dirty="0" err="1" smtClean="0">
                <a:solidFill>
                  <a:srgbClr val="FFFF00"/>
                </a:solidFill>
              </a:rPr>
              <a:t>Montesquieu</a:t>
            </a:r>
            <a:r>
              <a:rPr lang="ca-ES" sz="1600" dirty="0" smtClean="0">
                <a:solidFill>
                  <a:srgbClr val="FFFF00"/>
                </a:solidFill>
              </a:rPr>
              <a:t> que els tres poders han d’estar en mans diferents? Estàs d’acord?</a:t>
            </a:r>
            <a:endParaRPr lang="ca-ES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072"/>
            <a:ext cx="8892480" cy="669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a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97171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395536" y="5661248"/>
            <a:ext cx="8748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C00000"/>
                </a:solidFill>
              </a:rPr>
              <a:t>CONSTITUCIÓ:  En les </a:t>
            </a:r>
            <a:r>
              <a:rPr lang="es-ES" b="1" dirty="0" err="1" smtClean="0">
                <a:solidFill>
                  <a:srgbClr val="C00000"/>
                </a:solidFill>
              </a:rPr>
              <a:t>democràcies</a:t>
            </a:r>
            <a:r>
              <a:rPr lang="es-ES" b="1" dirty="0" smtClean="0">
                <a:solidFill>
                  <a:srgbClr val="C00000"/>
                </a:solidFill>
              </a:rPr>
              <a:t> , </a:t>
            </a:r>
            <a:r>
              <a:rPr lang="es-ES" b="1" dirty="0" err="1" smtClean="0">
                <a:solidFill>
                  <a:srgbClr val="C00000"/>
                </a:solidFill>
              </a:rPr>
              <a:t>existeix</a:t>
            </a:r>
            <a:r>
              <a:rPr lang="es-ES" b="1" dirty="0" smtClean="0">
                <a:solidFill>
                  <a:srgbClr val="C00000"/>
                </a:solidFill>
              </a:rPr>
              <a:t> una </a:t>
            </a:r>
            <a:r>
              <a:rPr lang="es-ES" b="1" dirty="0" err="1" smtClean="0">
                <a:solidFill>
                  <a:srgbClr val="C00000"/>
                </a:solidFill>
              </a:rPr>
              <a:t>llei</a:t>
            </a:r>
            <a:r>
              <a:rPr lang="es-ES" b="1" dirty="0" smtClean="0">
                <a:solidFill>
                  <a:srgbClr val="C00000"/>
                </a:solidFill>
              </a:rPr>
              <a:t> suprema, a </a:t>
            </a:r>
            <a:r>
              <a:rPr lang="es-ES" b="1" dirty="0" err="1" smtClean="0">
                <a:solidFill>
                  <a:srgbClr val="C00000"/>
                </a:solidFill>
              </a:rPr>
              <a:t>on</a:t>
            </a:r>
            <a:r>
              <a:rPr lang="es-ES" b="1" dirty="0" smtClean="0">
                <a:solidFill>
                  <a:srgbClr val="C00000"/>
                </a:solidFill>
              </a:rPr>
              <a:t> es </a:t>
            </a:r>
            <a:r>
              <a:rPr lang="es-ES" b="1" dirty="0" err="1" smtClean="0">
                <a:solidFill>
                  <a:srgbClr val="C00000"/>
                </a:solidFill>
              </a:rPr>
              <a:t>defineixen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  <a:r>
              <a:rPr lang="es-ES" b="1" dirty="0" err="1" smtClean="0">
                <a:solidFill>
                  <a:srgbClr val="C00000"/>
                </a:solidFill>
              </a:rPr>
              <a:t>els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  <a:r>
              <a:rPr lang="es-ES" b="1" dirty="0" err="1" smtClean="0">
                <a:solidFill>
                  <a:srgbClr val="C00000"/>
                </a:solidFill>
              </a:rPr>
              <a:t>drets</a:t>
            </a:r>
            <a:r>
              <a:rPr lang="es-ES" b="1" dirty="0" smtClean="0">
                <a:solidFill>
                  <a:srgbClr val="C00000"/>
                </a:solidFill>
              </a:rPr>
              <a:t> i </a:t>
            </a:r>
            <a:r>
              <a:rPr lang="es-ES" b="1" dirty="0" err="1" smtClean="0">
                <a:solidFill>
                  <a:srgbClr val="C00000"/>
                </a:solidFill>
              </a:rPr>
              <a:t>deures</a:t>
            </a:r>
            <a:r>
              <a:rPr lang="es-ES" b="1" dirty="0" smtClean="0">
                <a:solidFill>
                  <a:srgbClr val="C00000"/>
                </a:solidFill>
              </a:rPr>
              <a:t> que </a:t>
            </a:r>
            <a:r>
              <a:rPr lang="es-ES" b="1" dirty="0" err="1" smtClean="0">
                <a:solidFill>
                  <a:srgbClr val="C00000"/>
                </a:solidFill>
              </a:rPr>
              <a:t>tenen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  <a:r>
              <a:rPr lang="es-ES" b="1" dirty="0" err="1" smtClean="0">
                <a:solidFill>
                  <a:srgbClr val="C00000"/>
                </a:solidFill>
              </a:rPr>
              <a:t>els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  <a:r>
              <a:rPr lang="es-ES" b="1" dirty="0" err="1" smtClean="0">
                <a:solidFill>
                  <a:srgbClr val="C00000"/>
                </a:solidFill>
              </a:rPr>
              <a:t>ciutadans</a:t>
            </a:r>
            <a:r>
              <a:rPr lang="es-ES" b="1" dirty="0" smtClean="0">
                <a:solidFill>
                  <a:srgbClr val="C00000"/>
                </a:solidFill>
              </a:rPr>
              <a:t> i que posa </a:t>
            </a:r>
            <a:r>
              <a:rPr lang="es-ES" b="1" dirty="0" err="1" smtClean="0">
                <a:solidFill>
                  <a:srgbClr val="C00000"/>
                </a:solidFill>
              </a:rPr>
              <a:t>límit</a:t>
            </a:r>
            <a:r>
              <a:rPr lang="es-ES" b="1" dirty="0" smtClean="0">
                <a:solidFill>
                  <a:srgbClr val="C00000"/>
                </a:solidFill>
              </a:rPr>
              <a:t> al poder de les </a:t>
            </a:r>
            <a:r>
              <a:rPr lang="es-ES" b="1" dirty="0" err="1" smtClean="0">
                <a:solidFill>
                  <a:srgbClr val="C00000"/>
                </a:solidFill>
              </a:rPr>
              <a:t>institucions</a:t>
            </a:r>
            <a:r>
              <a:rPr lang="es-ES" b="1" dirty="0" smtClean="0">
                <a:solidFill>
                  <a:srgbClr val="C00000"/>
                </a:solidFill>
              </a:rPr>
              <a:t>, i </a:t>
            </a:r>
            <a:r>
              <a:rPr lang="es-ES" b="1" dirty="0" err="1" smtClean="0">
                <a:solidFill>
                  <a:srgbClr val="C00000"/>
                </a:solidFill>
              </a:rPr>
              <a:t>tots</a:t>
            </a:r>
            <a:r>
              <a:rPr lang="es-ES" b="1" dirty="0" smtClean="0">
                <a:solidFill>
                  <a:srgbClr val="C00000"/>
                </a:solidFill>
              </a:rPr>
              <a:t> el </a:t>
            </a:r>
            <a:r>
              <a:rPr lang="es-ES" b="1" dirty="0" err="1" smtClean="0">
                <a:solidFill>
                  <a:srgbClr val="C00000"/>
                </a:solidFill>
              </a:rPr>
              <a:t>poders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  <a:r>
              <a:rPr lang="es-ES" b="1" dirty="0" err="1" smtClean="0">
                <a:solidFill>
                  <a:srgbClr val="C00000"/>
                </a:solidFill>
              </a:rPr>
              <a:t>estan</a:t>
            </a:r>
            <a:r>
              <a:rPr lang="es-ES" b="1" dirty="0" smtClean="0">
                <a:solidFill>
                  <a:srgbClr val="C00000"/>
                </a:solidFill>
              </a:rPr>
              <a:t> </a:t>
            </a:r>
            <a:r>
              <a:rPr lang="es-ES" b="1" dirty="0" err="1" smtClean="0">
                <a:solidFill>
                  <a:srgbClr val="C00000"/>
                </a:solidFill>
              </a:rPr>
              <a:t>controlats</a:t>
            </a:r>
            <a:endParaRPr lang="ca-E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381</Words>
  <Application>Microsoft Office PowerPoint</Application>
  <PresentationFormat>Presentación en pantalla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2.- L’exercici del poder: La democràcia</vt:lpstr>
      <vt:lpstr>2.1.- Com s’exerceix el  poder</vt:lpstr>
      <vt:lpstr>2.2.- Elements dels estats democràtics</vt:lpstr>
      <vt:lpstr>2.2.- Elements dels estats democràtics: les eleccions</vt:lpstr>
      <vt:lpstr>2.2.- Elements dels estats democràtics: ELS PARTITS POLÍTICS</vt:lpstr>
      <vt:lpstr>2.2.- Elements dels estats democràtics:  LA DIVISIÓ DE PODERS</vt:lpstr>
      <vt:lpstr>Diapositiva 7</vt:lpstr>
      <vt:lpstr>Diapositiva 8</vt:lpstr>
      <vt:lpstr>Diapositiva 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 </dc:creator>
  <cp:lastModifiedBy> </cp:lastModifiedBy>
  <cp:revision>21</cp:revision>
  <dcterms:created xsi:type="dcterms:W3CDTF">2012-01-03T18:46:14Z</dcterms:created>
  <dcterms:modified xsi:type="dcterms:W3CDTF">2012-01-09T02:29:10Z</dcterms:modified>
</cp:coreProperties>
</file>